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49" r:id="rId1"/>
  </p:sldMasterIdLst>
  <p:notesMasterIdLst>
    <p:notesMasterId r:id="rId40"/>
  </p:notesMasterIdLst>
  <p:sldIdLst>
    <p:sldId id="340" r:id="rId2"/>
    <p:sldId id="337" r:id="rId3"/>
    <p:sldId id="338" r:id="rId4"/>
    <p:sldId id="342" r:id="rId5"/>
    <p:sldId id="341" r:id="rId6"/>
    <p:sldId id="329" r:id="rId7"/>
    <p:sldId id="330" r:id="rId8"/>
    <p:sldId id="331" r:id="rId9"/>
    <p:sldId id="332" r:id="rId10"/>
    <p:sldId id="333" r:id="rId11"/>
    <p:sldId id="334" r:id="rId12"/>
    <p:sldId id="335" r:id="rId13"/>
    <p:sldId id="336" r:id="rId14"/>
    <p:sldId id="296" r:id="rId15"/>
    <p:sldId id="297" r:id="rId16"/>
    <p:sldId id="298" r:id="rId17"/>
    <p:sldId id="299" r:id="rId18"/>
    <p:sldId id="300" r:id="rId19"/>
    <p:sldId id="301" r:id="rId20"/>
    <p:sldId id="302" r:id="rId21"/>
    <p:sldId id="303" r:id="rId22"/>
    <p:sldId id="304" r:id="rId23"/>
    <p:sldId id="305" r:id="rId24"/>
    <p:sldId id="315" r:id="rId25"/>
    <p:sldId id="316" r:id="rId26"/>
    <p:sldId id="317" r:id="rId27"/>
    <p:sldId id="318" r:id="rId28"/>
    <p:sldId id="320" r:id="rId29"/>
    <p:sldId id="322" r:id="rId30"/>
    <p:sldId id="324" r:id="rId31"/>
    <p:sldId id="314" r:id="rId32"/>
    <p:sldId id="308" r:id="rId33"/>
    <p:sldId id="306" r:id="rId34"/>
    <p:sldId id="307" r:id="rId35"/>
    <p:sldId id="309" r:id="rId36"/>
    <p:sldId id="310" r:id="rId37"/>
    <p:sldId id="311" r:id="rId38"/>
    <p:sldId id="343" r:id="rId3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未命名的章節" id="{1268157F-BC6F-49E8-9848-94F054B08341}">
          <p14:sldIdLst>
            <p14:sldId id="340"/>
            <p14:sldId id="337"/>
            <p14:sldId id="338"/>
            <p14:sldId id="342"/>
            <p14:sldId id="341"/>
            <p14:sldId id="329"/>
            <p14:sldId id="330"/>
            <p14:sldId id="331"/>
            <p14:sldId id="332"/>
            <p14:sldId id="333"/>
            <p14:sldId id="334"/>
            <p14:sldId id="335"/>
            <p14:sldId id="336"/>
            <p14:sldId id="296"/>
            <p14:sldId id="297"/>
            <p14:sldId id="298"/>
            <p14:sldId id="299"/>
            <p14:sldId id="300"/>
            <p14:sldId id="301"/>
            <p14:sldId id="302"/>
            <p14:sldId id="303"/>
            <p14:sldId id="304"/>
            <p14:sldId id="305"/>
            <p14:sldId id="315"/>
            <p14:sldId id="316"/>
            <p14:sldId id="317"/>
            <p14:sldId id="318"/>
            <p14:sldId id="320"/>
            <p14:sldId id="322"/>
            <p14:sldId id="324"/>
            <p14:sldId id="314"/>
            <p14:sldId id="308"/>
            <p14:sldId id="306"/>
            <p14:sldId id="307"/>
            <p14:sldId id="309"/>
            <p14:sldId id="310"/>
            <p14:sldId id="311"/>
            <p14:sldId id="34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深色樣式 1 - 輔色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中等深淺樣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38B1855-1B75-4FBE-930C-398BA8C253C6}" styleName="佈景主題樣式 2 - 輔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佈景主題樣式 2 - 輔色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4353" autoAdjust="0"/>
  </p:normalViewPr>
  <p:slideViewPr>
    <p:cSldViewPr snapToGrid="0">
      <p:cViewPr varScale="1">
        <p:scale>
          <a:sx n="69" d="100"/>
          <a:sy n="69" d="100"/>
        </p:scale>
        <p:origin x="77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124831-5DA5-4732-BDC7-ADA2F83459D3}"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zh-TW" altLang="en-US"/>
        </a:p>
      </dgm:t>
    </dgm:pt>
    <dgm:pt modelId="{31435D98-44CE-46FB-A983-BCB6E4B28F58}">
      <dgm:prSet phldrT="[文字]" custT="1"/>
      <dgm:spPr/>
      <dgm:t>
        <a:bodyPr/>
        <a:lstStyle/>
        <a:p>
          <a:r>
            <a:rPr lang="en-US" altLang="zh-TW" sz="2400" b="1" dirty="0" smtClean="0">
              <a:latin typeface="Times New Roman" panose="02020603050405020304" pitchFamily="18" charset="0"/>
              <a:cs typeface="Times New Roman" panose="02020603050405020304" pitchFamily="18" charset="0"/>
            </a:rPr>
            <a:t>1. </a:t>
          </a:r>
        </a:p>
        <a:p>
          <a:r>
            <a:rPr lang="en-US" altLang="zh-TW" sz="2400" b="1" dirty="0" smtClean="0">
              <a:latin typeface="Times New Roman" panose="02020603050405020304" pitchFamily="18" charset="0"/>
              <a:cs typeface="Times New Roman" panose="02020603050405020304" pitchFamily="18" charset="0"/>
            </a:rPr>
            <a:t>Introduction:</a:t>
          </a:r>
          <a:r>
            <a:rPr lang="zh-TW" altLang="en-US" sz="2400" b="1" dirty="0" smtClean="0">
              <a:latin typeface="Times New Roman" panose="02020603050405020304" pitchFamily="18" charset="0"/>
              <a:cs typeface="Times New Roman" panose="02020603050405020304" pitchFamily="18" charset="0"/>
            </a:rPr>
            <a:t> </a:t>
          </a:r>
          <a:r>
            <a:rPr lang="en-US" altLang="zh-TW" sz="2400" b="1" dirty="0" smtClean="0">
              <a:latin typeface="Times New Roman" panose="02020603050405020304" pitchFamily="18" charset="0"/>
              <a:cs typeface="Times New Roman" panose="02020603050405020304" pitchFamily="18" charset="0"/>
            </a:rPr>
            <a:t>Literature Review</a:t>
          </a:r>
          <a:endParaRPr lang="zh-TW" altLang="en-US" sz="2400" b="1" dirty="0">
            <a:latin typeface="Times New Roman" panose="02020603050405020304" pitchFamily="18" charset="0"/>
            <a:cs typeface="Times New Roman" panose="02020603050405020304" pitchFamily="18" charset="0"/>
          </a:endParaRPr>
        </a:p>
      </dgm:t>
    </dgm:pt>
    <dgm:pt modelId="{E86D649C-C1FE-4EB1-948D-45013315ACFA}" type="parTrans" cxnId="{C2FC3935-1061-4684-8CA9-A6A90EFBDED9}">
      <dgm:prSet/>
      <dgm:spPr/>
      <dgm:t>
        <a:bodyPr/>
        <a:lstStyle/>
        <a:p>
          <a:endParaRPr lang="zh-TW" altLang="en-US"/>
        </a:p>
      </dgm:t>
    </dgm:pt>
    <dgm:pt modelId="{F93707E9-C5D2-44BC-B173-D8FC0FDD83D8}" type="sibTrans" cxnId="{C2FC3935-1061-4684-8CA9-A6A90EFBDED9}">
      <dgm:prSet/>
      <dgm:spPr/>
      <dgm:t>
        <a:bodyPr/>
        <a:lstStyle/>
        <a:p>
          <a:endParaRPr lang="zh-TW" altLang="en-US"/>
        </a:p>
      </dgm:t>
    </dgm:pt>
    <dgm:pt modelId="{C95F5897-8936-47A3-A503-6A2EFF3D4BDB}">
      <dgm:prSet phldrT="[文字]" custT="1"/>
      <dgm:spPr/>
      <dgm:t>
        <a:bodyPr/>
        <a:lstStyle/>
        <a:p>
          <a:r>
            <a:rPr lang="en-US" altLang="zh-TW" sz="2400" b="1" dirty="0" smtClean="0">
              <a:latin typeface="Times New Roman" panose="02020603050405020304" pitchFamily="18" charset="0"/>
              <a:cs typeface="Times New Roman" panose="02020603050405020304" pitchFamily="18" charset="0"/>
            </a:rPr>
            <a:t>2. Methodology </a:t>
          </a:r>
          <a:endParaRPr lang="zh-TW" altLang="en-US" sz="2400" b="1" dirty="0">
            <a:latin typeface="Times New Roman" panose="02020603050405020304" pitchFamily="18" charset="0"/>
            <a:cs typeface="Times New Roman" panose="02020603050405020304" pitchFamily="18" charset="0"/>
          </a:endParaRPr>
        </a:p>
      </dgm:t>
    </dgm:pt>
    <dgm:pt modelId="{05C59BDA-14EB-4737-9BAB-6D14B620F112}" type="parTrans" cxnId="{A8004700-3B00-43B3-859B-7963CA189DDE}">
      <dgm:prSet/>
      <dgm:spPr/>
      <dgm:t>
        <a:bodyPr/>
        <a:lstStyle/>
        <a:p>
          <a:endParaRPr lang="zh-TW" altLang="en-US"/>
        </a:p>
      </dgm:t>
    </dgm:pt>
    <dgm:pt modelId="{6C0473D5-9547-46FE-B370-D0C2D841F0FF}" type="sibTrans" cxnId="{A8004700-3B00-43B3-859B-7963CA189DDE}">
      <dgm:prSet/>
      <dgm:spPr/>
      <dgm:t>
        <a:bodyPr/>
        <a:lstStyle/>
        <a:p>
          <a:endParaRPr lang="zh-TW" altLang="en-US"/>
        </a:p>
      </dgm:t>
    </dgm:pt>
    <dgm:pt modelId="{ECA86B75-9BA5-4751-88A9-184AA2AA0DBA}">
      <dgm:prSet phldrT="[文字]" custT="1"/>
      <dgm:spPr/>
      <dgm:t>
        <a:bodyPr/>
        <a:lstStyle/>
        <a:p>
          <a:r>
            <a:rPr lang="en-US" altLang="zh-TW" sz="2400" b="1" dirty="0" smtClean="0">
              <a:latin typeface="Times New Roman" panose="02020603050405020304" pitchFamily="18" charset="0"/>
              <a:cs typeface="Times New Roman" panose="02020603050405020304" pitchFamily="18" charset="0"/>
            </a:rPr>
            <a:t>3. </a:t>
          </a:r>
        </a:p>
        <a:p>
          <a:r>
            <a:rPr lang="en-US" altLang="zh-TW" sz="2400" b="1" dirty="0" smtClean="0">
              <a:latin typeface="Times New Roman" panose="02020603050405020304" pitchFamily="18" charset="0"/>
              <a:cs typeface="Times New Roman" panose="02020603050405020304" pitchFamily="18" charset="0"/>
            </a:rPr>
            <a:t>Results</a:t>
          </a:r>
          <a:endParaRPr lang="zh-TW" altLang="en-US" sz="2400" b="1" dirty="0">
            <a:latin typeface="Times New Roman" panose="02020603050405020304" pitchFamily="18" charset="0"/>
            <a:cs typeface="Times New Roman" panose="02020603050405020304" pitchFamily="18" charset="0"/>
          </a:endParaRPr>
        </a:p>
      </dgm:t>
    </dgm:pt>
    <dgm:pt modelId="{875C95E9-FEA2-4616-B77C-158214A2F4E6}" type="parTrans" cxnId="{CFD330B8-0DD3-4283-84B5-91B64AE43099}">
      <dgm:prSet/>
      <dgm:spPr/>
      <dgm:t>
        <a:bodyPr/>
        <a:lstStyle/>
        <a:p>
          <a:endParaRPr lang="zh-TW" altLang="en-US"/>
        </a:p>
      </dgm:t>
    </dgm:pt>
    <dgm:pt modelId="{C0B74CBE-BFC6-40FF-ABF2-55166840627D}" type="sibTrans" cxnId="{CFD330B8-0DD3-4283-84B5-91B64AE43099}">
      <dgm:prSet/>
      <dgm:spPr/>
      <dgm:t>
        <a:bodyPr/>
        <a:lstStyle/>
        <a:p>
          <a:endParaRPr lang="zh-TW" altLang="en-US"/>
        </a:p>
      </dgm:t>
    </dgm:pt>
    <dgm:pt modelId="{8F630D68-6114-45E7-9F72-8A8BC3B1504D}">
      <dgm:prSet phldrT="[文字]" custT="1"/>
      <dgm:spPr/>
      <dgm:t>
        <a:bodyPr/>
        <a:lstStyle/>
        <a:p>
          <a:r>
            <a:rPr lang="en-US" altLang="zh-TW" sz="2400" b="1" dirty="0" smtClean="0">
              <a:latin typeface="Times New Roman" panose="02020603050405020304" pitchFamily="18" charset="0"/>
              <a:cs typeface="Times New Roman" panose="02020603050405020304" pitchFamily="18" charset="0"/>
            </a:rPr>
            <a:t>4. </a:t>
          </a:r>
        </a:p>
        <a:p>
          <a:r>
            <a:rPr lang="en-US" altLang="zh-TW" sz="2400" b="1" dirty="0" smtClean="0">
              <a:latin typeface="Times New Roman" panose="02020603050405020304" pitchFamily="18" charset="0"/>
              <a:cs typeface="Times New Roman" panose="02020603050405020304" pitchFamily="18" charset="0"/>
            </a:rPr>
            <a:t>Conclusion</a:t>
          </a:r>
          <a:r>
            <a:rPr lang="en-US" altLang="zh-TW" sz="2700" b="1" dirty="0" smtClean="0">
              <a:latin typeface="Times New Roman" panose="02020603050405020304" pitchFamily="18" charset="0"/>
              <a:cs typeface="Times New Roman" panose="02020603050405020304" pitchFamily="18" charset="0"/>
            </a:rPr>
            <a:t> </a:t>
          </a:r>
          <a:endParaRPr lang="zh-TW" altLang="en-US" sz="2700" b="1" dirty="0">
            <a:latin typeface="Times New Roman" panose="02020603050405020304" pitchFamily="18" charset="0"/>
            <a:cs typeface="Times New Roman" panose="02020603050405020304" pitchFamily="18" charset="0"/>
          </a:endParaRPr>
        </a:p>
      </dgm:t>
    </dgm:pt>
    <dgm:pt modelId="{1F3C389D-4B46-4C6F-8B3B-6485D406A6FE}" type="parTrans" cxnId="{30B3C6BB-0351-433B-AB9B-174802C850D1}">
      <dgm:prSet/>
      <dgm:spPr/>
      <dgm:t>
        <a:bodyPr/>
        <a:lstStyle/>
        <a:p>
          <a:endParaRPr lang="zh-TW" altLang="en-US"/>
        </a:p>
      </dgm:t>
    </dgm:pt>
    <dgm:pt modelId="{EE2BE494-F604-4269-A52D-B3DEC0820E23}" type="sibTrans" cxnId="{30B3C6BB-0351-433B-AB9B-174802C850D1}">
      <dgm:prSet/>
      <dgm:spPr/>
      <dgm:t>
        <a:bodyPr/>
        <a:lstStyle/>
        <a:p>
          <a:endParaRPr lang="zh-TW" altLang="en-US"/>
        </a:p>
      </dgm:t>
    </dgm:pt>
    <dgm:pt modelId="{FFCA4872-70D6-4E69-AAC8-918FD7A40436}">
      <dgm:prSet phldrT="[文字]" custT="1"/>
      <dgm:spPr/>
      <dgm:t>
        <a:bodyPr/>
        <a:lstStyle/>
        <a:p>
          <a:r>
            <a:rPr lang="en-US" altLang="zh-TW" sz="2400" b="1" dirty="0" smtClean="0">
              <a:latin typeface="Times New Roman" panose="02020603050405020304" pitchFamily="18" charset="0"/>
              <a:cs typeface="Times New Roman" panose="02020603050405020304" pitchFamily="18" charset="0"/>
            </a:rPr>
            <a:t>5. </a:t>
          </a:r>
        </a:p>
        <a:p>
          <a:r>
            <a:rPr lang="en-US" altLang="zh-TW" sz="2400" b="1" dirty="0" smtClean="0">
              <a:latin typeface="Times New Roman" panose="02020603050405020304" pitchFamily="18" charset="0"/>
              <a:cs typeface="Times New Roman" panose="02020603050405020304" pitchFamily="18" charset="0"/>
            </a:rPr>
            <a:t>Q &amp; A </a:t>
          </a:r>
          <a:endParaRPr lang="zh-TW" altLang="en-US" sz="2400" b="1" dirty="0">
            <a:latin typeface="Times New Roman" panose="02020603050405020304" pitchFamily="18" charset="0"/>
            <a:cs typeface="Times New Roman" panose="02020603050405020304" pitchFamily="18" charset="0"/>
          </a:endParaRPr>
        </a:p>
      </dgm:t>
    </dgm:pt>
    <dgm:pt modelId="{45FEDB31-F3B4-44D6-A9E4-F865F91093F1}" type="parTrans" cxnId="{7F891231-1A9D-43AA-B95A-C7BBE710B009}">
      <dgm:prSet/>
      <dgm:spPr/>
      <dgm:t>
        <a:bodyPr/>
        <a:lstStyle/>
        <a:p>
          <a:endParaRPr lang="zh-TW" altLang="en-US"/>
        </a:p>
      </dgm:t>
    </dgm:pt>
    <dgm:pt modelId="{7BF78647-4A95-4B7C-8C11-C9B6292B5B60}" type="sibTrans" cxnId="{7F891231-1A9D-43AA-B95A-C7BBE710B009}">
      <dgm:prSet/>
      <dgm:spPr/>
      <dgm:t>
        <a:bodyPr/>
        <a:lstStyle/>
        <a:p>
          <a:endParaRPr lang="zh-TW" altLang="en-US"/>
        </a:p>
      </dgm:t>
    </dgm:pt>
    <dgm:pt modelId="{67D6B158-44E8-4CB3-AC7F-CDD7207C6AEF}" type="pres">
      <dgm:prSet presAssocID="{B8124831-5DA5-4732-BDC7-ADA2F83459D3}" presName="cycle" presStyleCnt="0">
        <dgm:presLayoutVars>
          <dgm:dir/>
          <dgm:resizeHandles val="exact"/>
        </dgm:presLayoutVars>
      </dgm:prSet>
      <dgm:spPr/>
      <dgm:t>
        <a:bodyPr/>
        <a:lstStyle/>
        <a:p>
          <a:endParaRPr lang="zh-TW" altLang="en-US"/>
        </a:p>
      </dgm:t>
    </dgm:pt>
    <dgm:pt modelId="{866E9C35-5654-49DA-AF1A-6767C69AB18D}" type="pres">
      <dgm:prSet presAssocID="{31435D98-44CE-46FB-A983-BCB6E4B28F58}" presName="node" presStyleLbl="node1" presStyleIdx="0" presStyleCnt="5" custScaleX="118178" custScaleY="115461">
        <dgm:presLayoutVars>
          <dgm:bulletEnabled val="1"/>
        </dgm:presLayoutVars>
      </dgm:prSet>
      <dgm:spPr/>
      <dgm:t>
        <a:bodyPr/>
        <a:lstStyle/>
        <a:p>
          <a:endParaRPr lang="zh-TW" altLang="en-US"/>
        </a:p>
      </dgm:t>
    </dgm:pt>
    <dgm:pt modelId="{B24337B0-1F7F-40DA-B557-3708612A6D04}" type="pres">
      <dgm:prSet presAssocID="{31435D98-44CE-46FB-A983-BCB6E4B28F58}" presName="spNode" presStyleCnt="0"/>
      <dgm:spPr/>
    </dgm:pt>
    <dgm:pt modelId="{5A40195C-69CC-4B89-B907-1E4F2FB4B376}" type="pres">
      <dgm:prSet presAssocID="{F93707E9-C5D2-44BC-B173-D8FC0FDD83D8}" presName="sibTrans" presStyleLbl="sibTrans1D1" presStyleIdx="0" presStyleCnt="5"/>
      <dgm:spPr/>
      <dgm:t>
        <a:bodyPr/>
        <a:lstStyle/>
        <a:p>
          <a:endParaRPr lang="zh-TW" altLang="en-US"/>
        </a:p>
      </dgm:t>
    </dgm:pt>
    <dgm:pt modelId="{507941E8-74C9-4B06-9ED3-2A009DAA732E}" type="pres">
      <dgm:prSet presAssocID="{C95F5897-8936-47A3-A503-6A2EFF3D4BDB}" presName="node" presStyleLbl="node1" presStyleIdx="1" presStyleCnt="5" custScaleX="116057">
        <dgm:presLayoutVars>
          <dgm:bulletEnabled val="1"/>
        </dgm:presLayoutVars>
      </dgm:prSet>
      <dgm:spPr/>
      <dgm:t>
        <a:bodyPr/>
        <a:lstStyle/>
        <a:p>
          <a:endParaRPr lang="zh-TW" altLang="en-US"/>
        </a:p>
      </dgm:t>
    </dgm:pt>
    <dgm:pt modelId="{BF00254C-1148-4B34-906F-46FB85A1BCB0}" type="pres">
      <dgm:prSet presAssocID="{C95F5897-8936-47A3-A503-6A2EFF3D4BDB}" presName="spNode" presStyleCnt="0"/>
      <dgm:spPr/>
    </dgm:pt>
    <dgm:pt modelId="{D73C8808-B71E-4AD9-995A-DD1FB1A7C1E9}" type="pres">
      <dgm:prSet presAssocID="{6C0473D5-9547-46FE-B370-D0C2D841F0FF}" presName="sibTrans" presStyleLbl="sibTrans1D1" presStyleIdx="1" presStyleCnt="5"/>
      <dgm:spPr/>
      <dgm:t>
        <a:bodyPr/>
        <a:lstStyle/>
        <a:p>
          <a:endParaRPr lang="zh-TW" altLang="en-US"/>
        </a:p>
      </dgm:t>
    </dgm:pt>
    <dgm:pt modelId="{2CD3DFF4-64B9-40EE-A7AD-C5BDD9A8A70E}" type="pres">
      <dgm:prSet presAssocID="{ECA86B75-9BA5-4751-88A9-184AA2AA0DBA}" presName="node" presStyleLbl="node1" presStyleIdx="2" presStyleCnt="5" custScaleX="116079">
        <dgm:presLayoutVars>
          <dgm:bulletEnabled val="1"/>
        </dgm:presLayoutVars>
      </dgm:prSet>
      <dgm:spPr/>
      <dgm:t>
        <a:bodyPr/>
        <a:lstStyle/>
        <a:p>
          <a:endParaRPr lang="zh-TW" altLang="en-US"/>
        </a:p>
      </dgm:t>
    </dgm:pt>
    <dgm:pt modelId="{969437E9-99D0-4A43-A0FB-FDB518C76DA4}" type="pres">
      <dgm:prSet presAssocID="{ECA86B75-9BA5-4751-88A9-184AA2AA0DBA}" presName="spNode" presStyleCnt="0"/>
      <dgm:spPr/>
    </dgm:pt>
    <dgm:pt modelId="{2874EBA2-4592-4163-97F4-2C2097DC56A5}" type="pres">
      <dgm:prSet presAssocID="{C0B74CBE-BFC6-40FF-ABF2-55166840627D}" presName="sibTrans" presStyleLbl="sibTrans1D1" presStyleIdx="2" presStyleCnt="5"/>
      <dgm:spPr/>
      <dgm:t>
        <a:bodyPr/>
        <a:lstStyle/>
        <a:p>
          <a:endParaRPr lang="zh-TW" altLang="en-US"/>
        </a:p>
      </dgm:t>
    </dgm:pt>
    <dgm:pt modelId="{B824B604-6F40-4556-94EB-BA087DC1B8C3}" type="pres">
      <dgm:prSet presAssocID="{8F630D68-6114-45E7-9F72-8A8BC3B1504D}" presName="node" presStyleLbl="node1" presStyleIdx="3" presStyleCnt="5" custScaleX="115888">
        <dgm:presLayoutVars>
          <dgm:bulletEnabled val="1"/>
        </dgm:presLayoutVars>
      </dgm:prSet>
      <dgm:spPr/>
      <dgm:t>
        <a:bodyPr/>
        <a:lstStyle/>
        <a:p>
          <a:endParaRPr lang="zh-TW" altLang="en-US"/>
        </a:p>
      </dgm:t>
    </dgm:pt>
    <dgm:pt modelId="{FD89E8CB-FE3E-4CE7-8663-8E765852FBEC}" type="pres">
      <dgm:prSet presAssocID="{8F630D68-6114-45E7-9F72-8A8BC3B1504D}" presName="spNode" presStyleCnt="0"/>
      <dgm:spPr/>
    </dgm:pt>
    <dgm:pt modelId="{1180E3A1-3C77-4ECC-A7C0-0CAE1C9C94B4}" type="pres">
      <dgm:prSet presAssocID="{EE2BE494-F604-4269-A52D-B3DEC0820E23}" presName="sibTrans" presStyleLbl="sibTrans1D1" presStyleIdx="3" presStyleCnt="5"/>
      <dgm:spPr/>
      <dgm:t>
        <a:bodyPr/>
        <a:lstStyle/>
        <a:p>
          <a:endParaRPr lang="zh-TW" altLang="en-US"/>
        </a:p>
      </dgm:t>
    </dgm:pt>
    <dgm:pt modelId="{DA1950ED-40FA-4AD2-A2BE-705600C9670A}" type="pres">
      <dgm:prSet presAssocID="{FFCA4872-70D6-4E69-AAC8-918FD7A40436}" presName="node" presStyleLbl="node1" presStyleIdx="4" presStyleCnt="5" custScaleX="118658" custScaleY="86974">
        <dgm:presLayoutVars>
          <dgm:bulletEnabled val="1"/>
        </dgm:presLayoutVars>
      </dgm:prSet>
      <dgm:spPr/>
      <dgm:t>
        <a:bodyPr/>
        <a:lstStyle/>
        <a:p>
          <a:endParaRPr lang="zh-TW" altLang="en-US"/>
        </a:p>
      </dgm:t>
    </dgm:pt>
    <dgm:pt modelId="{5638F60B-E637-4868-BAA0-640ACD43E578}" type="pres">
      <dgm:prSet presAssocID="{FFCA4872-70D6-4E69-AAC8-918FD7A40436}" presName="spNode" presStyleCnt="0"/>
      <dgm:spPr/>
    </dgm:pt>
    <dgm:pt modelId="{6EDD43CF-F737-4849-A852-29E7A0437268}" type="pres">
      <dgm:prSet presAssocID="{7BF78647-4A95-4B7C-8C11-C9B6292B5B60}" presName="sibTrans" presStyleLbl="sibTrans1D1" presStyleIdx="4" presStyleCnt="5"/>
      <dgm:spPr/>
      <dgm:t>
        <a:bodyPr/>
        <a:lstStyle/>
        <a:p>
          <a:endParaRPr lang="zh-TW" altLang="en-US"/>
        </a:p>
      </dgm:t>
    </dgm:pt>
  </dgm:ptLst>
  <dgm:cxnLst>
    <dgm:cxn modelId="{C86067E1-9423-415B-9E00-9610474D9A3F}" type="presOf" srcId="{F93707E9-C5D2-44BC-B173-D8FC0FDD83D8}" destId="{5A40195C-69CC-4B89-B907-1E4F2FB4B376}" srcOrd="0" destOrd="0" presId="urn:microsoft.com/office/officeart/2005/8/layout/cycle5"/>
    <dgm:cxn modelId="{CFD330B8-0DD3-4283-84B5-91B64AE43099}" srcId="{B8124831-5DA5-4732-BDC7-ADA2F83459D3}" destId="{ECA86B75-9BA5-4751-88A9-184AA2AA0DBA}" srcOrd="2" destOrd="0" parTransId="{875C95E9-FEA2-4616-B77C-158214A2F4E6}" sibTransId="{C0B74CBE-BFC6-40FF-ABF2-55166840627D}"/>
    <dgm:cxn modelId="{7F891231-1A9D-43AA-B95A-C7BBE710B009}" srcId="{B8124831-5DA5-4732-BDC7-ADA2F83459D3}" destId="{FFCA4872-70D6-4E69-AAC8-918FD7A40436}" srcOrd="4" destOrd="0" parTransId="{45FEDB31-F3B4-44D6-A9E4-F865F91093F1}" sibTransId="{7BF78647-4A95-4B7C-8C11-C9B6292B5B60}"/>
    <dgm:cxn modelId="{A8004700-3B00-43B3-859B-7963CA189DDE}" srcId="{B8124831-5DA5-4732-BDC7-ADA2F83459D3}" destId="{C95F5897-8936-47A3-A503-6A2EFF3D4BDB}" srcOrd="1" destOrd="0" parTransId="{05C59BDA-14EB-4737-9BAB-6D14B620F112}" sibTransId="{6C0473D5-9547-46FE-B370-D0C2D841F0FF}"/>
    <dgm:cxn modelId="{9608B3AA-634E-4C25-8EF2-A416B1CCE30A}" type="presOf" srcId="{7BF78647-4A95-4B7C-8C11-C9B6292B5B60}" destId="{6EDD43CF-F737-4849-A852-29E7A0437268}" srcOrd="0" destOrd="0" presId="urn:microsoft.com/office/officeart/2005/8/layout/cycle5"/>
    <dgm:cxn modelId="{D950173F-E583-4D11-87BB-F5488414B97D}" type="presOf" srcId="{EE2BE494-F604-4269-A52D-B3DEC0820E23}" destId="{1180E3A1-3C77-4ECC-A7C0-0CAE1C9C94B4}" srcOrd="0" destOrd="0" presId="urn:microsoft.com/office/officeart/2005/8/layout/cycle5"/>
    <dgm:cxn modelId="{958C043C-673B-4EDF-888A-34D0959B37F7}" type="presOf" srcId="{B8124831-5DA5-4732-BDC7-ADA2F83459D3}" destId="{67D6B158-44E8-4CB3-AC7F-CDD7207C6AEF}" srcOrd="0" destOrd="0" presId="urn:microsoft.com/office/officeart/2005/8/layout/cycle5"/>
    <dgm:cxn modelId="{E9C5A816-0D14-4ADF-81B7-01A881A2E512}" type="presOf" srcId="{FFCA4872-70D6-4E69-AAC8-918FD7A40436}" destId="{DA1950ED-40FA-4AD2-A2BE-705600C9670A}" srcOrd="0" destOrd="0" presId="urn:microsoft.com/office/officeart/2005/8/layout/cycle5"/>
    <dgm:cxn modelId="{DD8E1543-8131-42F2-8647-5E312139B632}" type="presOf" srcId="{31435D98-44CE-46FB-A983-BCB6E4B28F58}" destId="{866E9C35-5654-49DA-AF1A-6767C69AB18D}" srcOrd="0" destOrd="0" presId="urn:microsoft.com/office/officeart/2005/8/layout/cycle5"/>
    <dgm:cxn modelId="{9ABC1857-A5BC-45C2-8178-16857EC68B51}" type="presOf" srcId="{C95F5897-8936-47A3-A503-6A2EFF3D4BDB}" destId="{507941E8-74C9-4B06-9ED3-2A009DAA732E}" srcOrd="0" destOrd="0" presId="urn:microsoft.com/office/officeart/2005/8/layout/cycle5"/>
    <dgm:cxn modelId="{3BAF4AA7-7739-4D25-BB71-8E7C650AFB0B}" type="presOf" srcId="{8F630D68-6114-45E7-9F72-8A8BC3B1504D}" destId="{B824B604-6F40-4556-94EB-BA087DC1B8C3}" srcOrd="0" destOrd="0" presId="urn:microsoft.com/office/officeart/2005/8/layout/cycle5"/>
    <dgm:cxn modelId="{30B3C6BB-0351-433B-AB9B-174802C850D1}" srcId="{B8124831-5DA5-4732-BDC7-ADA2F83459D3}" destId="{8F630D68-6114-45E7-9F72-8A8BC3B1504D}" srcOrd="3" destOrd="0" parTransId="{1F3C389D-4B46-4C6F-8B3B-6485D406A6FE}" sibTransId="{EE2BE494-F604-4269-A52D-B3DEC0820E23}"/>
    <dgm:cxn modelId="{C2FC3935-1061-4684-8CA9-A6A90EFBDED9}" srcId="{B8124831-5DA5-4732-BDC7-ADA2F83459D3}" destId="{31435D98-44CE-46FB-A983-BCB6E4B28F58}" srcOrd="0" destOrd="0" parTransId="{E86D649C-C1FE-4EB1-948D-45013315ACFA}" sibTransId="{F93707E9-C5D2-44BC-B173-D8FC0FDD83D8}"/>
    <dgm:cxn modelId="{2871B389-84F4-404D-9781-19CC5068F0D5}" type="presOf" srcId="{ECA86B75-9BA5-4751-88A9-184AA2AA0DBA}" destId="{2CD3DFF4-64B9-40EE-A7AD-C5BDD9A8A70E}" srcOrd="0" destOrd="0" presId="urn:microsoft.com/office/officeart/2005/8/layout/cycle5"/>
    <dgm:cxn modelId="{1C3A8C0C-A35B-4032-8DF0-C9207D1F8E56}" type="presOf" srcId="{6C0473D5-9547-46FE-B370-D0C2D841F0FF}" destId="{D73C8808-B71E-4AD9-995A-DD1FB1A7C1E9}" srcOrd="0" destOrd="0" presId="urn:microsoft.com/office/officeart/2005/8/layout/cycle5"/>
    <dgm:cxn modelId="{E72A4C99-EAE8-45C5-A1D1-B113A19D01A4}" type="presOf" srcId="{C0B74CBE-BFC6-40FF-ABF2-55166840627D}" destId="{2874EBA2-4592-4163-97F4-2C2097DC56A5}" srcOrd="0" destOrd="0" presId="urn:microsoft.com/office/officeart/2005/8/layout/cycle5"/>
    <dgm:cxn modelId="{1D5A3706-D32F-4FDA-910E-F7CB32C0873B}" type="presParOf" srcId="{67D6B158-44E8-4CB3-AC7F-CDD7207C6AEF}" destId="{866E9C35-5654-49DA-AF1A-6767C69AB18D}" srcOrd="0" destOrd="0" presId="urn:microsoft.com/office/officeart/2005/8/layout/cycle5"/>
    <dgm:cxn modelId="{F127F081-3DAC-4D72-8485-8962635976A8}" type="presParOf" srcId="{67D6B158-44E8-4CB3-AC7F-CDD7207C6AEF}" destId="{B24337B0-1F7F-40DA-B557-3708612A6D04}" srcOrd="1" destOrd="0" presId="urn:microsoft.com/office/officeart/2005/8/layout/cycle5"/>
    <dgm:cxn modelId="{A2C9A713-23AE-4C05-A532-0DFCC9291157}" type="presParOf" srcId="{67D6B158-44E8-4CB3-AC7F-CDD7207C6AEF}" destId="{5A40195C-69CC-4B89-B907-1E4F2FB4B376}" srcOrd="2" destOrd="0" presId="urn:microsoft.com/office/officeart/2005/8/layout/cycle5"/>
    <dgm:cxn modelId="{BDEB1CB9-9FD6-4BBA-8236-396A82A3DB58}" type="presParOf" srcId="{67D6B158-44E8-4CB3-AC7F-CDD7207C6AEF}" destId="{507941E8-74C9-4B06-9ED3-2A009DAA732E}" srcOrd="3" destOrd="0" presId="urn:microsoft.com/office/officeart/2005/8/layout/cycle5"/>
    <dgm:cxn modelId="{E11F4C6B-65C9-4E98-B51C-2B2CC2372620}" type="presParOf" srcId="{67D6B158-44E8-4CB3-AC7F-CDD7207C6AEF}" destId="{BF00254C-1148-4B34-906F-46FB85A1BCB0}" srcOrd="4" destOrd="0" presId="urn:microsoft.com/office/officeart/2005/8/layout/cycle5"/>
    <dgm:cxn modelId="{636AE066-26A9-4B26-9BED-D222D42E7501}" type="presParOf" srcId="{67D6B158-44E8-4CB3-AC7F-CDD7207C6AEF}" destId="{D73C8808-B71E-4AD9-995A-DD1FB1A7C1E9}" srcOrd="5" destOrd="0" presId="urn:microsoft.com/office/officeart/2005/8/layout/cycle5"/>
    <dgm:cxn modelId="{F13CC516-190C-4BDF-8921-C40DF5220159}" type="presParOf" srcId="{67D6B158-44E8-4CB3-AC7F-CDD7207C6AEF}" destId="{2CD3DFF4-64B9-40EE-A7AD-C5BDD9A8A70E}" srcOrd="6" destOrd="0" presId="urn:microsoft.com/office/officeart/2005/8/layout/cycle5"/>
    <dgm:cxn modelId="{92EE2CD6-13B2-4AF2-BD6F-5C0551F032E9}" type="presParOf" srcId="{67D6B158-44E8-4CB3-AC7F-CDD7207C6AEF}" destId="{969437E9-99D0-4A43-A0FB-FDB518C76DA4}" srcOrd="7" destOrd="0" presId="urn:microsoft.com/office/officeart/2005/8/layout/cycle5"/>
    <dgm:cxn modelId="{3192CA25-7CED-4A48-838D-D31565BC4A38}" type="presParOf" srcId="{67D6B158-44E8-4CB3-AC7F-CDD7207C6AEF}" destId="{2874EBA2-4592-4163-97F4-2C2097DC56A5}" srcOrd="8" destOrd="0" presId="urn:microsoft.com/office/officeart/2005/8/layout/cycle5"/>
    <dgm:cxn modelId="{5351B892-9B05-4ECD-8664-C9B813C25341}" type="presParOf" srcId="{67D6B158-44E8-4CB3-AC7F-CDD7207C6AEF}" destId="{B824B604-6F40-4556-94EB-BA087DC1B8C3}" srcOrd="9" destOrd="0" presId="urn:microsoft.com/office/officeart/2005/8/layout/cycle5"/>
    <dgm:cxn modelId="{08A20C12-D3A6-4482-A5C9-BA417D5DE996}" type="presParOf" srcId="{67D6B158-44E8-4CB3-AC7F-CDD7207C6AEF}" destId="{FD89E8CB-FE3E-4CE7-8663-8E765852FBEC}" srcOrd="10" destOrd="0" presId="urn:microsoft.com/office/officeart/2005/8/layout/cycle5"/>
    <dgm:cxn modelId="{256DD737-9EC2-4630-959D-AFEC8E356B53}" type="presParOf" srcId="{67D6B158-44E8-4CB3-AC7F-CDD7207C6AEF}" destId="{1180E3A1-3C77-4ECC-A7C0-0CAE1C9C94B4}" srcOrd="11" destOrd="0" presId="urn:microsoft.com/office/officeart/2005/8/layout/cycle5"/>
    <dgm:cxn modelId="{DFFBA255-BDDF-4011-8996-50FC8F75C360}" type="presParOf" srcId="{67D6B158-44E8-4CB3-AC7F-CDD7207C6AEF}" destId="{DA1950ED-40FA-4AD2-A2BE-705600C9670A}" srcOrd="12" destOrd="0" presId="urn:microsoft.com/office/officeart/2005/8/layout/cycle5"/>
    <dgm:cxn modelId="{2C191CB6-9919-4369-A842-D491A3B50D3B}" type="presParOf" srcId="{67D6B158-44E8-4CB3-AC7F-CDD7207C6AEF}" destId="{5638F60B-E637-4868-BAA0-640ACD43E578}" srcOrd="13" destOrd="0" presId="urn:microsoft.com/office/officeart/2005/8/layout/cycle5"/>
    <dgm:cxn modelId="{EE4F5516-DDBB-47BE-9B31-B3AB1D963543}" type="presParOf" srcId="{67D6B158-44E8-4CB3-AC7F-CDD7207C6AEF}" destId="{6EDD43CF-F737-4849-A852-29E7A0437268}"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E9C35-5654-49DA-AF1A-6767C69AB18D}">
      <dsp:nvSpPr>
        <dsp:cNvPr id="0" name=""/>
        <dsp:cNvSpPr/>
      </dsp:nvSpPr>
      <dsp:spPr>
        <a:xfrm>
          <a:off x="3058112" y="-42892"/>
          <a:ext cx="2169066" cy="137747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TW" sz="2400" b="1" kern="1200" dirty="0" smtClean="0">
              <a:latin typeface="Times New Roman" panose="02020603050405020304" pitchFamily="18" charset="0"/>
              <a:cs typeface="Times New Roman" panose="02020603050405020304" pitchFamily="18" charset="0"/>
            </a:rPr>
            <a:t>1. </a:t>
          </a:r>
        </a:p>
        <a:p>
          <a:pPr lvl="0" algn="ctr" defTabSz="1066800">
            <a:lnSpc>
              <a:spcPct val="90000"/>
            </a:lnSpc>
            <a:spcBef>
              <a:spcPct val="0"/>
            </a:spcBef>
            <a:spcAft>
              <a:spcPct val="35000"/>
            </a:spcAft>
          </a:pPr>
          <a:r>
            <a:rPr lang="en-US" altLang="zh-TW" sz="2400" b="1" kern="1200" dirty="0" smtClean="0">
              <a:latin typeface="Times New Roman" panose="02020603050405020304" pitchFamily="18" charset="0"/>
              <a:cs typeface="Times New Roman" panose="02020603050405020304" pitchFamily="18" charset="0"/>
            </a:rPr>
            <a:t>Introduction:</a:t>
          </a:r>
          <a:r>
            <a:rPr lang="zh-TW" altLang="en-US" sz="2400" b="1" kern="1200" dirty="0" smtClean="0">
              <a:latin typeface="Times New Roman" panose="02020603050405020304" pitchFamily="18" charset="0"/>
              <a:cs typeface="Times New Roman" panose="02020603050405020304" pitchFamily="18" charset="0"/>
            </a:rPr>
            <a:t> </a:t>
          </a:r>
          <a:r>
            <a:rPr lang="en-US" altLang="zh-TW" sz="2400" b="1" kern="1200" dirty="0" smtClean="0">
              <a:latin typeface="Times New Roman" panose="02020603050405020304" pitchFamily="18" charset="0"/>
              <a:cs typeface="Times New Roman" panose="02020603050405020304" pitchFamily="18" charset="0"/>
            </a:rPr>
            <a:t>Literature Review</a:t>
          </a:r>
          <a:endParaRPr lang="zh-TW" altLang="en-US" sz="2400" b="1" kern="1200" dirty="0">
            <a:latin typeface="Times New Roman" panose="02020603050405020304" pitchFamily="18" charset="0"/>
            <a:cs typeface="Times New Roman" panose="02020603050405020304" pitchFamily="18" charset="0"/>
          </a:endParaRPr>
        </a:p>
      </dsp:txBody>
      <dsp:txXfrm>
        <a:off x="3125355" y="24351"/>
        <a:ext cx="2034580" cy="1242992"/>
      </dsp:txXfrm>
    </dsp:sp>
    <dsp:sp modelId="{5A40195C-69CC-4B89-B907-1E4F2FB4B376}">
      <dsp:nvSpPr>
        <dsp:cNvPr id="0" name=""/>
        <dsp:cNvSpPr/>
      </dsp:nvSpPr>
      <dsp:spPr>
        <a:xfrm>
          <a:off x="1757904" y="645846"/>
          <a:ext cx="4769482" cy="4769482"/>
        </a:xfrm>
        <a:custGeom>
          <a:avLst/>
          <a:gdLst/>
          <a:ahLst/>
          <a:cxnLst/>
          <a:rect l="0" t="0" r="0" b="0"/>
          <a:pathLst>
            <a:path>
              <a:moveTo>
                <a:pt x="3675866" y="379751"/>
              </a:moveTo>
              <a:arcTo wR="2384741" hR="2384741" stAng="18166786" swAng="1049636"/>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07941E8-74C9-4B06-9ED3-2A009DAA732E}">
      <dsp:nvSpPr>
        <dsp:cNvPr id="0" name=""/>
        <dsp:cNvSpPr/>
      </dsp:nvSpPr>
      <dsp:spPr>
        <a:xfrm>
          <a:off x="5345600" y="1697149"/>
          <a:ext cx="2130137" cy="11930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TW" sz="2400" b="1" kern="1200" dirty="0" smtClean="0">
              <a:latin typeface="Times New Roman" panose="02020603050405020304" pitchFamily="18" charset="0"/>
              <a:cs typeface="Times New Roman" panose="02020603050405020304" pitchFamily="18" charset="0"/>
            </a:rPr>
            <a:t>2. Methodology </a:t>
          </a:r>
          <a:endParaRPr lang="zh-TW" altLang="en-US" sz="2400" b="1" kern="1200" dirty="0">
            <a:latin typeface="Times New Roman" panose="02020603050405020304" pitchFamily="18" charset="0"/>
            <a:cs typeface="Times New Roman" panose="02020603050405020304" pitchFamily="18" charset="0"/>
          </a:endParaRPr>
        </a:p>
      </dsp:txBody>
      <dsp:txXfrm>
        <a:off x="5403839" y="1755388"/>
        <a:ext cx="2013659" cy="1076547"/>
      </dsp:txXfrm>
    </dsp:sp>
    <dsp:sp modelId="{D73C8808-B71E-4AD9-995A-DD1FB1A7C1E9}">
      <dsp:nvSpPr>
        <dsp:cNvPr id="0" name=""/>
        <dsp:cNvSpPr/>
      </dsp:nvSpPr>
      <dsp:spPr>
        <a:xfrm>
          <a:off x="1757904" y="645846"/>
          <a:ext cx="4769482" cy="4769482"/>
        </a:xfrm>
        <a:custGeom>
          <a:avLst/>
          <a:gdLst/>
          <a:ahLst/>
          <a:cxnLst/>
          <a:rect l="0" t="0" r="0" b="0"/>
          <a:pathLst>
            <a:path>
              <a:moveTo>
                <a:pt x="4763778" y="2549583"/>
              </a:moveTo>
              <a:arcTo wR="2384741" hR="2384741" stAng="21837819" swAng="1360532"/>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CD3DFF4-64B9-40EE-A7AD-C5BDD9A8A70E}">
      <dsp:nvSpPr>
        <dsp:cNvPr id="0" name=""/>
        <dsp:cNvSpPr/>
      </dsp:nvSpPr>
      <dsp:spPr>
        <a:xfrm>
          <a:off x="4479090" y="4363371"/>
          <a:ext cx="2130540" cy="11930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TW" sz="2400" b="1" kern="1200" dirty="0" smtClean="0">
              <a:latin typeface="Times New Roman" panose="02020603050405020304" pitchFamily="18" charset="0"/>
              <a:cs typeface="Times New Roman" panose="02020603050405020304" pitchFamily="18" charset="0"/>
            </a:rPr>
            <a:t>3. </a:t>
          </a:r>
        </a:p>
        <a:p>
          <a:pPr lvl="0" algn="ctr" defTabSz="1066800">
            <a:lnSpc>
              <a:spcPct val="90000"/>
            </a:lnSpc>
            <a:spcBef>
              <a:spcPct val="0"/>
            </a:spcBef>
            <a:spcAft>
              <a:spcPct val="35000"/>
            </a:spcAft>
          </a:pPr>
          <a:r>
            <a:rPr lang="en-US" altLang="zh-TW" sz="2400" b="1" kern="1200" dirty="0" smtClean="0">
              <a:latin typeface="Times New Roman" panose="02020603050405020304" pitchFamily="18" charset="0"/>
              <a:cs typeface="Times New Roman" panose="02020603050405020304" pitchFamily="18" charset="0"/>
            </a:rPr>
            <a:t>Results</a:t>
          </a:r>
          <a:endParaRPr lang="zh-TW" altLang="en-US" sz="2400" b="1" kern="1200" dirty="0">
            <a:latin typeface="Times New Roman" panose="02020603050405020304" pitchFamily="18" charset="0"/>
            <a:cs typeface="Times New Roman" panose="02020603050405020304" pitchFamily="18" charset="0"/>
          </a:endParaRPr>
        </a:p>
      </dsp:txBody>
      <dsp:txXfrm>
        <a:off x="4537329" y="4421610"/>
        <a:ext cx="2014062" cy="1076547"/>
      </dsp:txXfrm>
    </dsp:sp>
    <dsp:sp modelId="{2874EBA2-4592-4163-97F4-2C2097DC56A5}">
      <dsp:nvSpPr>
        <dsp:cNvPr id="0" name=""/>
        <dsp:cNvSpPr/>
      </dsp:nvSpPr>
      <dsp:spPr>
        <a:xfrm>
          <a:off x="1757904" y="645846"/>
          <a:ext cx="4769482" cy="4769482"/>
        </a:xfrm>
        <a:custGeom>
          <a:avLst/>
          <a:gdLst/>
          <a:ahLst/>
          <a:cxnLst/>
          <a:rect l="0" t="0" r="0" b="0"/>
          <a:pathLst>
            <a:path>
              <a:moveTo>
                <a:pt x="2587140" y="4760877"/>
              </a:moveTo>
              <a:arcTo wR="2384741" hR="2384741" stAng="5107878" swAng="586796"/>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824B604-6F40-4556-94EB-BA087DC1B8C3}">
      <dsp:nvSpPr>
        <dsp:cNvPr id="0" name=""/>
        <dsp:cNvSpPr/>
      </dsp:nvSpPr>
      <dsp:spPr>
        <a:xfrm>
          <a:off x="1677412" y="4363371"/>
          <a:ext cx="2127035" cy="11930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TW" sz="2400" b="1" kern="1200" dirty="0" smtClean="0">
              <a:latin typeface="Times New Roman" panose="02020603050405020304" pitchFamily="18" charset="0"/>
              <a:cs typeface="Times New Roman" panose="02020603050405020304" pitchFamily="18" charset="0"/>
            </a:rPr>
            <a:t>4. </a:t>
          </a:r>
        </a:p>
        <a:p>
          <a:pPr lvl="0" algn="ctr" defTabSz="1066800">
            <a:lnSpc>
              <a:spcPct val="90000"/>
            </a:lnSpc>
            <a:spcBef>
              <a:spcPct val="0"/>
            </a:spcBef>
            <a:spcAft>
              <a:spcPct val="35000"/>
            </a:spcAft>
          </a:pPr>
          <a:r>
            <a:rPr lang="en-US" altLang="zh-TW" sz="2400" b="1" kern="1200" dirty="0" smtClean="0">
              <a:latin typeface="Times New Roman" panose="02020603050405020304" pitchFamily="18" charset="0"/>
              <a:cs typeface="Times New Roman" panose="02020603050405020304" pitchFamily="18" charset="0"/>
            </a:rPr>
            <a:t>Conclusion</a:t>
          </a:r>
          <a:r>
            <a:rPr lang="en-US" altLang="zh-TW" sz="2700" b="1" kern="1200" dirty="0" smtClean="0">
              <a:latin typeface="Times New Roman" panose="02020603050405020304" pitchFamily="18" charset="0"/>
              <a:cs typeface="Times New Roman" panose="02020603050405020304" pitchFamily="18" charset="0"/>
            </a:rPr>
            <a:t> </a:t>
          </a:r>
          <a:endParaRPr lang="zh-TW" altLang="en-US" sz="2700" b="1" kern="1200" dirty="0">
            <a:latin typeface="Times New Roman" panose="02020603050405020304" pitchFamily="18" charset="0"/>
            <a:cs typeface="Times New Roman" panose="02020603050405020304" pitchFamily="18" charset="0"/>
          </a:endParaRPr>
        </a:p>
      </dsp:txBody>
      <dsp:txXfrm>
        <a:off x="1735651" y="4421610"/>
        <a:ext cx="2010557" cy="1076547"/>
      </dsp:txXfrm>
    </dsp:sp>
    <dsp:sp modelId="{1180E3A1-3C77-4ECC-A7C0-0CAE1C9C94B4}">
      <dsp:nvSpPr>
        <dsp:cNvPr id="0" name=""/>
        <dsp:cNvSpPr/>
      </dsp:nvSpPr>
      <dsp:spPr>
        <a:xfrm>
          <a:off x="1757904" y="645846"/>
          <a:ext cx="4769482" cy="4769482"/>
        </a:xfrm>
        <a:custGeom>
          <a:avLst/>
          <a:gdLst/>
          <a:ahLst/>
          <a:cxnLst/>
          <a:rect l="0" t="0" r="0" b="0"/>
          <a:pathLst>
            <a:path>
              <a:moveTo>
                <a:pt x="246584" y="3440808"/>
              </a:moveTo>
              <a:arcTo wR="2384741" hR="2384741" stAng="9222873" swAng="1430419"/>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A1950ED-40FA-4AD2-A2BE-705600C9670A}">
      <dsp:nvSpPr>
        <dsp:cNvPr id="0" name=""/>
        <dsp:cNvSpPr/>
      </dsp:nvSpPr>
      <dsp:spPr>
        <a:xfrm>
          <a:off x="785683" y="1774851"/>
          <a:ext cx="2177876" cy="10376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TW" sz="2400" b="1" kern="1200" dirty="0" smtClean="0">
              <a:latin typeface="Times New Roman" panose="02020603050405020304" pitchFamily="18" charset="0"/>
              <a:cs typeface="Times New Roman" panose="02020603050405020304" pitchFamily="18" charset="0"/>
            </a:rPr>
            <a:t>5. </a:t>
          </a:r>
        </a:p>
        <a:p>
          <a:pPr lvl="0" algn="ctr" defTabSz="1066800">
            <a:lnSpc>
              <a:spcPct val="90000"/>
            </a:lnSpc>
            <a:spcBef>
              <a:spcPct val="0"/>
            </a:spcBef>
            <a:spcAft>
              <a:spcPct val="35000"/>
            </a:spcAft>
          </a:pPr>
          <a:r>
            <a:rPr lang="en-US" altLang="zh-TW" sz="2400" b="1" kern="1200" dirty="0" smtClean="0">
              <a:latin typeface="Times New Roman" panose="02020603050405020304" pitchFamily="18" charset="0"/>
              <a:cs typeface="Times New Roman" panose="02020603050405020304" pitchFamily="18" charset="0"/>
            </a:rPr>
            <a:t>Q &amp; A </a:t>
          </a:r>
          <a:endParaRPr lang="zh-TW" altLang="en-US" sz="2400" b="1" kern="1200" dirty="0">
            <a:latin typeface="Times New Roman" panose="02020603050405020304" pitchFamily="18" charset="0"/>
            <a:cs typeface="Times New Roman" panose="02020603050405020304" pitchFamily="18" charset="0"/>
          </a:endParaRPr>
        </a:p>
      </dsp:txBody>
      <dsp:txXfrm>
        <a:off x="836335" y="1825503"/>
        <a:ext cx="2076572" cy="936317"/>
      </dsp:txXfrm>
    </dsp:sp>
    <dsp:sp modelId="{6EDD43CF-F737-4849-A852-29E7A0437268}">
      <dsp:nvSpPr>
        <dsp:cNvPr id="0" name=""/>
        <dsp:cNvSpPr/>
      </dsp:nvSpPr>
      <dsp:spPr>
        <a:xfrm>
          <a:off x="1757904" y="645846"/>
          <a:ext cx="4769482" cy="4769482"/>
        </a:xfrm>
        <a:custGeom>
          <a:avLst/>
          <a:gdLst/>
          <a:ahLst/>
          <a:cxnLst/>
          <a:rect l="0" t="0" r="0" b="0"/>
          <a:pathLst>
            <a:path>
              <a:moveTo>
                <a:pt x="503810" y="918763"/>
              </a:moveTo>
              <a:arcTo wR="2384741" hR="2384741" stAng="13075949" swAng="1131500"/>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0A4AE-B6E5-40A7-8E55-041D5A58B0E3}" type="datetimeFigureOut">
              <a:rPr lang="zh-TW" altLang="en-US" smtClean="0"/>
              <a:pPr/>
              <a:t>2019/12/4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E480B-3D37-4A88-8773-ABD4999C299E}" type="slidenum">
              <a:rPr lang="zh-TW" altLang="en-US" smtClean="0"/>
              <a:pPr/>
              <a:t>‹#›</a:t>
            </a:fld>
            <a:endParaRPr lang="zh-TW" altLang="en-US"/>
          </a:p>
        </p:txBody>
      </p:sp>
    </p:spTree>
    <p:extLst>
      <p:ext uri="{BB962C8B-B14F-4D97-AF65-F5344CB8AC3E}">
        <p14:creationId xmlns:p14="http://schemas.microsoft.com/office/powerpoint/2010/main" val="458710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06E480B-3D37-4A88-8773-ABD4999C299E}" type="slidenum">
              <a:rPr lang="zh-TW" altLang="en-US" smtClean="0"/>
              <a:pPr/>
              <a:t>14</a:t>
            </a:fld>
            <a:endParaRPr lang="zh-TW" altLang="en-US"/>
          </a:p>
        </p:txBody>
      </p:sp>
    </p:spTree>
    <p:extLst>
      <p:ext uri="{BB962C8B-B14F-4D97-AF65-F5344CB8AC3E}">
        <p14:creationId xmlns:p14="http://schemas.microsoft.com/office/powerpoint/2010/main" val="82690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3124947104"/>
      </p:ext>
    </p:extLst>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371763071"/>
      </p:ext>
    </p:extLst>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E0201DF-DE7D-47C9-9E64-8A47FAD202D9}" type="slidenum">
              <a:rPr lang="zh-TW" altLang="en-US" smtClean="0"/>
              <a:pPr/>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8189399"/>
      </p:ext>
    </p:extLst>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3363894719"/>
      </p:ext>
    </p:extLst>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E0201DF-DE7D-47C9-9E64-8A47FAD202D9}" type="slidenum">
              <a:rPr lang="zh-TW" altLang="en-US" smtClean="0"/>
              <a:pPr/>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6168436"/>
      </p:ext>
    </p:extLst>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3136205639"/>
      </p:ext>
    </p:extLst>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502914828"/>
      </p:ext>
    </p:extLst>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3049091170"/>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1663675628"/>
      </p:ext>
    </p:extLst>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1263442311"/>
      </p:ext>
    </p:extLst>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772814860"/>
      </p:ext>
    </p:extLst>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2251246109"/>
      </p:ext>
    </p:extLst>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882509031"/>
      </p:ext>
    </p:extLst>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4073076424"/>
      </p:ext>
    </p:extLst>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4040968241"/>
      </p:ext>
    </p:extLst>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E0201DF-DE7D-47C9-9E64-8A47FAD202D9}" type="slidenum">
              <a:rPr lang="zh-TW" altLang="en-US" smtClean="0"/>
              <a:pPr/>
              <a:t>‹#›</a:t>
            </a:fld>
            <a:endParaRPr lang="zh-TW" altLang="en-US"/>
          </a:p>
        </p:txBody>
      </p:sp>
      <p:sp>
        <p:nvSpPr>
          <p:cNvPr id="5" name="Date Placeholder 4"/>
          <p:cNvSpPr>
            <a:spLocks noGrp="1"/>
          </p:cNvSpPr>
          <p:nvPr>
            <p:ph type="dt" sz="half" idx="10"/>
          </p:nvPr>
        </p:nvSpPr>
        <p:spPr/>
        <p:txBody>
          <a:bodyPr/>
          <a:lstStyle/>
          <a:p>
            <a:fld id="{C010FB15-EAB9-4991-A012-7E69776C9B02}" type="datetimeFigureOut">
              <a:rPr lang="zh-TW" altLang="en-US" smtClean="0"/>
              <a:pPr/>
              <a:t>2019/12/4</a:t>
            </a:fld>
            <a:endParaRPr lang="zh-TW" altLang="en-US"/>
          </a:p>
        </p:txBody>
      </p:sp>
    </p:spTree>
    <p:extLst>
      <p:ext uri="{BB962C8B-B14F-4D97-AF65-F5344CB8AC3E}">
        <p14:creationId xmlns:p14="http://schemas.microsoft.com/office/powerpoint/2010/main" val="2790425359"/>
      </p:ext>
    </p:extLst>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10FB15-EAB9-4991-A012-7E69776C9B02}" type="datetimeFigureOut">
              <a:rPr lang="zh-TW" altLang="en-US" smtClean="0"/>
              <a:pPr/>
              <a:t>2019/12/4</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E0201DF-DE7D-47C9-9E64-8A47FAD202D9}" type="slidenum">
              <a:rPr lang="zh-TW" altLang="en-US" smtClean="0"/>
              <a:pPr/>
              <a:t>‹#›</a:t>
            </a:fld>
            <a:endParaRPr lang="zh-TW" altLang="en-US"/>
          </a:p>
        </p:txBody>
      </p:sp>
    </p:spTree>
    <p:extLst>
      <p:ext uri="{BB962C8B-B14F-4D97-AF65-F5344CB8AC3E}">
        <p14:creationId xmlns:p14="http://schemas.microsoft.com/office/powerpoint/2010/main" val="1990834707"/>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 id="2147483862" r:id="rId13"/>
    <p:sldLayoutId id="2147483863" r:id="rId14"/>
    <p:sldLayoutId id="2147483864" r:id="rId15"/>
    <p:sldLayoutId id="2147483865" r:id="rId16"/>
  </p:sldLayoutIdLst>
  <p:transition spd="slow">
    <p:comb/>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68152" y="145576"/>
            <a:ext cx="8596668" cy="1320800"/>
          </a:xfrm>
        </p:spPr>
        <p:txBody>
          <a:bodyPr/>
          <a:lstStyle/>
          <a:p>
            <a:pPr algn="ctr"/>
            <a:r>
              <a:rPr lang="en-US" altLang="zh-TW" b="1" dirty="0" smtClean="0">
                <a:latin typeface="Times New Roman" panose="02020603050405020304" pitchFamily="18" charset="0"/>
                <a:cs typeface="Times New Roman" panose="02020603050405020304" pitchFamily="18" charset="0"/>
              </a:rPr>
              <a:t>Presentation Content (Flow Chart</a:t>
            </a:r>
            <a:r>
              <a:rPr lang="en-US" altLang="zh-TW" b="1" dirty="0" smtClean="0"/>
              <a:t>) </a:t>
            </a:r>
            <a:endParaRPr lang="zh-TW" altLang="en-US" b="1"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1192944642"/>
              </p:ext>
            </p:extLst>
          </p:nvPr>
        </p:nvGraphicFramePr>
        <p:xfrm>
          <a:off x="677863" y="1108364"/>
          <a:ext cx="8261421" cy="5592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7892909"/>
      </p:ext>
    </p:extLst>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2515" y="346363"/>
            <a:ext cx="8596668" cy="1320800"/>
          </a:xfrm>
        </p:spPr>
        <p:txBody>
          <a:bodyPr/>
          <a:lstStyle/>
          <a:p>
            <a:r>
              <a:rPr lang="en-US" altLang="zh-TW" dirty="0">
                <a:latin typeface="Times New Roman" panose="02020603050405020304" pitchFamily="18" charset="0"/>
                <a:cs typeface="Times New Roman" panose="02020603050405020304" pitchFamily="18" charset="0"/>
              </a:rPr>
              <a:t>Participants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329997" y="1445431"/>
            <a:ext cx="8981703" cy="4193370"/>
          </a:xfrm>
        </p:spPr>
        <p:txBody>
          <a:bodyPr>
            <a:noAutofit/>
          </a:bodyPr>
          <a:lstStyle/>
          <a:p>
            <a:pPr algn="just"/>
            <a:r>
              <a:rPr lang="en-US" altLang="zh-TW" sz="2800" dirty="0" smtClean="0">
                <a:latin typeface="Times New Roman" panose="02020603050405020304" pitchFamily="18" charset="0"/>
                <a:cs typeface="Times New Roman" panose="02020603050405020304" pitchFamily="18" charset="0"/>
              </a:rPr>
              <a:t>35 senior students from </a:t>
            </a:r>
            <a:r>
              <a:rPr lang="en-US" altLang="zh-TW" sz="2800" dirty="0">
                <a:latin typeface="Times New Roman" panose="02020603050405020304" pitchFamily="18" charset="0"/>
                <a:cs typeface="Times New Roman" panose="02020603050405020304" pitchFamily="18" charset="0"/>
              </a:rPr>
              <a:t>the Department of Applied Foreign Languages at National Penghu University of Science and Technology</a:t>
            </a:r>
            <a:r>
              <a:rPr lang="en-US" altLang="zh-TW" sz="2800" dirty="0" smtClean="0">
                <a:latin typeface="Times New Roman" panose="02020603050405020304" pitchFamily="18" charset="0"/>
                <a:cs typeface="Times New Roman" panose="02020603050405020304" pitchFamily="18" charset="0"/>
              </a:rPr>
              <a:t>.</a:t>
            </a:r>
          </a:p>
          <a:p>
            <a:pPr algn="just"/>
            <a:r>
              <a:rPr lang="en-US" altLang="zh-TW" sz="2800" dirty="0" smtClean="0">
                <a:latin typeface="Times New Roman" panose="02020603050405020304" pitchFamily="18" charset="0"/>
                <a:cs typeface="Times New Roman" panose="02020603050405020304" pitchFamily="18" charset="0"/>
              </a:rPr>
              <a:t>16 males </a:t>
            </a:r>
            <a:r>
              <a:rPr lang="en-US" altLang="zh-TW" sz="2800" dirty="0">
                <a:latin typeface="Times New Roman" panose="02020603050405020304" pitchFamily="18" charset="0"/>
                <a:cs typeface="Times New Roman" panose="02020603050405020304" pitchFamily="18" charset="0"/>
              </a:rPr>
              <a:t>and 19 </a:t>
            </a:r>
            <a:r>
              <a:rPr lang="en-US" altLang="zh-TW" sz="2800" dirty="0" smtClean="0">
                <a:latin typeface="Times New Roman" panose="02020603050405020304" pitchFamily="18" charset="0"/>
                <a:cs typeface="Times New Roman" panose="02020603050405020304" pitchFamily="18" charset="0"/>
              </a:rPr>
              <a:t>females</a:t>
            </a:r>
          </a:p>
          <a:p>
            <a:pPr algn="just"/>
            <a:r>
              <a:rPr lang="en-US" altLang="zh-TW" sz="2800" dirty="0">
                <a:latin typeface="Times New Roman" panose="02020603050405020304" pitchFamily="18" charset="0"/>
                <a:cs typeface="Times New Roman" panose="02020603050405020304" pitchFamily="18" charset="0"/>
              </a:rPr>
              <a:t> 5 participants for the interview; and 1 from each GRP group</a:t>
            </a:r>
            <a:r>
              <a:rPr lang="en-US" altLang="zh-TW" sz="2800" dirty="0" smtClean="0">
                <a:latin typeface="Times New Roman" panose="02020603050405020304" pitchFamily="18" charset="0"/>
                <a:cs typeface="Times New Roman" panose="02020603050405020304" pitchFamily="18" charset="0"/>
              </a:rPr>
              <a:t>.</a:t>
            </a:r>
          </a:p>
          <a:p>
            <a:pPr algn="just"/>
            <a:r>
              <a:rPr lang="en-US" altLang="zh-TW" sz="2800" dirty="0" smtClean="0">
                <a:latin typeface="Times New Roman" panose="02020603050405020304" pitchFamily="18" charset="0"/>
                <a:cs typeface="Times New Roman" panose="02020603050405020304" pitchFamily="18" charset="0"/>
              </a:rPr>
              <a:t> The </a:t>
            </a:r>
            <a:r>
              <a:rPr lang="en-US" altLang="zh-TW" sz="2800" dirty="0">
                <a:latin typeface="Times New Roman" panose="02020603050405020304" pitchFamily="18" charset="0"/>
                <a:cs typeface="Times New Roman" panose="02020603050405020304" pitchFamily="18" charset="0"/>
              </a:rPr>
              <a:t>participants have been learning English for </a:t>
            </a:r>
            <a:r>
              <a:rPr lang="en-US" altLang="zh-TW" sz="2800" dirty="0" smtClean="0">
                <a:latin typeface="Times New Roman" panose="02020603050405020304" pitchFamily="18" charset="0"/>
                <a:cs typeface="Times New Roman" panose="02020603050405020304" pitchFamily="18" charset="0"/>
              </a:rPr>
              <a:t>over 10 </a:t>
            </a:r>
            <a:r>
              <a:rPr lang="en-US" altLang="zh-TW" sz="2800" dirty="0">
                <a:latin typeface="Times New Roman" panose="02020603050405020304" pitchFamily="18" charset="0"/>
                <a:cs typeface="Times New Roman" panose="02020603050405020304" pitchFamily="18" charset="0"/>
              </a:rPr>
              <a:t>years.</a:t>
            </a:r>
            <a:endParaRPr lang="zh-TW" altLang="zh-TW"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5085363"/>
      </p:ext>
    </p:extLst>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11079" y="462102"/>
            <a:ext cx="8596668" cy="1320800"/>
          </a:xfrm>
        </p:spPr>
        <p:txBody>
          <a:bodyPr/>
          <a:lstStyle/>
          <a:p>
            <a:r>
              <a:rPr lang="en-US" altLang="zh-TW" dirty="0">
                <a:latin typeface="Times New Roman" panose="02020603050405020304" pitchFamily="18" charset="0"/>
                <a:cs typeface="Times New Roman" panose="02020603050405020304" pitchFamily="18" charset="0"/>
              </a:rPr>
              <a:t>Instruments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34681" y="1672066"/>
            <a:ext cx="8873066" cy="4036007"/>
          </a:xfrm>
        </p:spPr>
        <p:txBody>
          <a:bodyPr>
            <a:noAutofit/>
          </a:bodyPr>
          <a:lstStyle/>
          <a:p>
            <a:pPr algn="just"/>
            <a:r>
              <a:rPr lang="en-US" altLang="zh-TW" sz="2800" dirty="0" smtClean="0">
                <a:latin typeface="Times New Roman" panose="02020603050405020304" pitchFamily="18" charset="0"/>
                <a:cs typeface="Times New Roman" panose="02020603050405020304" pitchFamily="18" charset="0"/>
              </a:rPr>
              <a:t>A </a:t>
            </a:r>
            <a:r>
              <a:rPr lang="en-US" altLang="zh-TW" sz="2800" dirty="0">
                <a:latin typeface="Times New Roman" panose="02020603050405020304" pitchFamily="18" charset="0"/>
                <a:cs typeface="Times New Roman" panose="02020603050405020304" pitchFamily="18" charset="0"/>
              </a:rPr>
              <a:t>questionnaire and a set of interview questions. </a:t>
            </a:r>
            <a:endParaRPr lang="en-US" altLang="zh-TW" sz="2800" dirty="0" smtClean="0">
              <a:latin typeface="Times New Roman" panose="02020603050405020304" pitchFamily="18" charset="0"/>
              <a:cs typeface="Times New Roman" panose="02020603050405020304" pitchFamily="18" charset="0"/>
            </a:endParaRPr>
          </a:p>
          <a:p>
            <a:pPr algn="just"/>
            <a:endParaRPr lang="en-US" altLang="zh-TW" sz="2800" dirty="0">
              <a:latin typeface="Times New Roman" panose="02020603050405020304" pitchFamily="18" charset="0"/>
              <a:cs typeface="Times New Roman" panose="02020603050405020304" pitchFamily="18" charset="0"/>
            </a:endParaRPr>
          </a:p>
          <a:p>
            <a:pPr algn="just"/>
            <a:r>
              <a:rPr lang="en-US" altLang="zh-TW" sz="2800" dirty="0">
                <a:latin typeface="Times New Roman" panose="02020603050405020304" pitchFamily="18" charset="0"/>
                <a:cs typeface="Times New Roman" panose="02020603050405020304" pitchFamily="18" charset="0"/>
              </a:rPr>
              <a:t>The </a:t>
            </a:r>
            <a:r>
              <a:rPr lang="en-US" altLang="zh-TW" sz="2800" dirty="0" smtClean="0">
                <a:latin typeface="Times New Roman" panose="02020603050405020304" pitchFamily="18" charset="0"/>
                <a:cs typeface="Times New Roman" panose="02020603050405020304" pitchFamily="18" charset="0"/>
              </a:rPr>
              <a:t>questionnaire consisted </a:t>
            </a:r>
            <a:r>
              <a:rPr lang="en-US" altLang="zh-TW" sz="2800" dirty="0">
                <a:latin typeface="Times New Roman" panose="02020603050405020304" pitchFamily="18" charset="0"/>
                <a:cs typeface="Times New Roman" panose="02020603050405020304" pitchFamily="18" charset="0"/>
              </a:rPr>
              <a:t>of 30 </a:t>
            </a:r>
            <a:r>
              <a:rPr lang="en-US" altLang="zh-TW" sz="2800" dirty="0" smtClean="0">
                <a:latin typeface="Times New Roman" panose="02020603050405020304" pitchFamily="18" charset="0"/>
                <a:cs typeface="Times New Roman" panose="02020603050405020304" pitchFamily="18" charset="0"/>
              </a:rPr>
              <a:t>questions </a:t>
            </a:r>
            <a:r>
              <a:rPr lang="en-US" altLang="zh-TW" sz="2800" dirty="0">
                <a:latin typeface="Times New Roman" panose="02020603050405020304" pitchFamily="18" charset="0"/>
                <a:cs typeface="Times New Roman" panose="02020603050405020304" pitchFamily="18" charset="0"/>
              </a:rPr>
              <a:t>related to the anxiety and attitude of students toward GRP</a:t>
            </a:r>
            <a:r>
              <a:rPr lang="en-US" altLang="zh-TW" sz="2800" dirty="0" smtClean="0">
                <a:latin typeface="Times New Roman" panose="02020603050405020304" pitchFamily="18" charset="0"/>
                <a:cs typeface="Times New Roman" panose="02020603050405020304" pitchFamily="18" charset="0"/>
              </a:rPr>
              <a:t>.</a:t>
            </a:r>
          </a:p>
          <a:p>
            <a:pPr algn="just"/>
            <a:endParaRPr lang="en-US" altLang="zh-TW" sz="2800" dirty="0" smtClean="0">
              <a:latin typeface="Times New Roman" panose="02020603050405020304" pitchFamily="18" charset="0"/>
              <a:cs typeface="Times New Roman" panose="02020603050405020304" pitchFamily="18" charset="0"/>
            </a:endParaRPr>
          </a:p>
          <a:p>
            <a:pPr algn="just"/>
            <a:r>
              <a:rPr lang="en-US" altLang="zh-TW" sz="2800" dirty="0" smtClean="0">
                <a:latin typeface="Times New Roman" panose="02020603050405020304" pitchFamily="18" charset="0"/>
                <a:cs typeface="Times New Roman" panose="02020603050405020304" pitchFamily="18" charset="0"/>
              </a:rPr>
              <a:t>There are a total of 5 interview questions regarding the GRP. </a:t>
            </a:r>
            <a:endParaRPr lang="zh-TW"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5048441"/>
      </p:ext>
    </p:extLst>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75546" y="443346"/>
            <a:ext cx="8596668" cy="1320800"/>
          </a:xfrm>
        </p:spPr>
        <p:txBody>
          <a:bodyPr/>
          <a:lstStyle/>
          <a:p>
            <a:r>
              <a:rPr lang="en-US" altLang="zh-TW" dirty="0">
                <a:latin typeface="Times New Roman" panose="02020603050405020304" pitchFamily="18" charset="0"/>
                <a:cs typeface="Times New Roman" panose="02020603050405020304" pitchFamily="18" charset="0"/>
              </a:rPr>
              <a:t>Figure </a:t>
            </a:r>
            <a:r>
              <a:rPr lang="en-US" altLang="zh-TW" dirty="0" smtClean="0">
                <a:latin typeface="Times New Roman" panose="02020603050405020304" pitchFamily="18" charset="0"/>
                <a:cs typeface="Times New Roman" panose="02020603050405020304" pitchFamily="18" charset="0"/>
              </a:rPr>
              <a:t>1.</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Study Procedures</a:t>
            </a:r>
            <a:endParaRPr lang="zh-TW" altLang="en-US" dirty="0">
              <a:latin typeface="Times New Roman" panose="02020603050405020304" pitchFamily="18" charset="0"/>
              <a:cs typeface="Times New Roman" panose="02020603050405020304" pitchFamily="18" charset="0"/>
            </a:endParaRPr>
          </a:p>
        </p:txBody>
      </p:sp>
      <p:pic>
        <p:nvPicPr>
          <p:cNvPr id="1027" name="資料庫圖表 7"/>
          <p:cNvPicPr>
            <a:picLocks noChangeArrowheads="1"/>
          </p:cNvPicPr>
          <p:nvPr/>
        </p:nvPicPr>
        <p:blipFill>
          <a:blip r:embed="rId2">
            <a:extLst>
              <a:ext uri="{28A0092B-C50C-407E-A947-70E740481C1C}">
                <a14:useLocalDpi xmlns:a14="http://schemas.microsoft.com/office/drawing/2010/main" val="0"/>
              </a:ext>
            </a:extLst>
          </a:blip>
          <a:srcRect l="-26407" r="-25894"/>
          <a:stretch>
            <a:fillRect/>
          </a:stretch>
        </p:blipFill>
        <p:spPr bwMode="auto">
          <a:xfrm>
            <a:off x="1240971" y="1559379"/>
            <a:ext cx="7315200" cy="4098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圖片 4"/>
          <p:cNvPicPr>
            <a:picLocks noChangeAspect="1"/>
          </p:cNvPicPr>
          <p:nvPr/>
        </p:nvPicPr>
        <p:blipFill>
          <a:blip r:embed="rId3"/>
          <a:stretch>
            <a:fillRect/>
          </a:stretch>
        </p:blipFill>
        <p:spPr>
          <a:xfrm>
            <a:off x="1719618" y="1480468"/>
            <a:ext cx="2868710" cy="1289433"/>
          </a:xfrm>
          <a:prstGeom prst="rect">
            <a:avLst/>
          </a:prstGeom>
        </p:spPr>
      </p:pic>
      <p:pic>
        <p:nvPicPr>
          <p:cNvPr id="7" name="圖片 6"/>
          <p:cNvPicPr>
            <a:picLocks noChangeAspect="1"/>
          </p:cNvPicPr>
          <p:nvPr/>
        </p:nvPicPr>
        <p:blipFill>
          <a:blip r:embed="rId4"/>
          <a:stretch>
            <a:fillRect/>
          </a:stretch>
        </p:blipFill>
        <p:spPr>
          <a:xfrm>
            <a:off x="1719618" y="2943104"/>
            <a:ext cx="2868710" cy="1289433"/>
          </a:xfrm>
          <a:prstGeom prst="rect">
            <a:avLst/>
          </a:prstGeom>
        </p:spPr>
      </p:pic>
      <p:pic>
        <p:nvPicPr>
          <p:cNvPr id="8" name="圖片 7"/>
          <p:cNvPicPr>
            <a:picLocks noChangeAspect="1"/>
          </p:cNvPicPr>
          <p:nvPr/>
        </p:nvPicPr>
        <p:blipFill>
          <a:blip r:embed="rId5"/>
          <a:stretch>
            <a:fillRect/>
          </a:stretch>
        </p:blipFill>
        <p:spPr>
          <a:xfrm>
            <a:off x="1719618" y="4407631"/>
            <a:ext cx="2868710" cy="1299203"/>
          </a:xfrm>
          <a:prstGeom prst="rect">
            <a:avLst/>
          </a:prstGeom>
        </p:spPr>
      </p:pic>
      <p:pic>
        <p:nvPicPr>
          <p:cNvPr id="9" name="圖片 8"/>
          <p:cNvPicPr>
            <a:picLocks noChangeAspect="1"/>
          </p:cNvPicPr>
          <p:nvPr/>
        </p:nvPicPr>
        <p:blipFill>
          <a:blip r:embed="rId6"/>
          <a:stretch>
            <a:fillRect/>
          </a:stretch>
        </p:blipFill>
        <p:spPr>
          <a:xfrm>
            <a:off x="5210389" y="1501618"/>
            <a:ext cx="2937323" cy="1268283"/>
          </a:xfrm>
          <a:prstGeom prst="rect">
            <a:avLst/>
          </a:prstGeom>
        </p:spPr>
      </p:pic>
      <p:pic>
        <p:nvPicPr>
          <p:cNvPr id="10" name="圖片 9"/>
          <p:cNvPicPr>
            <a:picLocks noChangeAspect="1"/>
          </p:cNvPicPr>
          <p:nvPr/>
        </p:nvPicPr>
        <p:blipFill>
          <a:blip r:embed="rId7"/>
          <a:stretch>
            <a:fillRect/>
          </a:stretch>
        </p:blipFill>
        <p:spPr>
          <a:xfrm>
            <a:off x="5210390" y="2909144"/>
            <a:ext cx="2937322" cy="1308760"/>
          </a:xfrm>
          <a:prstGeom prst="rect">
            <a:avLst/>
          </a:prstGeom>
        </p:spPr>
      </p:pic>
      <p:pic>
        <p:nvPicPr>
          <p:cNvPr id="12" name="圖片 11"/>
          <p:cNvPicPr>
            <a:picLocks noChangeAspect="1"/>
          </p:cNvPicPr>
          <p:nvPr/>
        </p:nvPicPr>
        <p:blipFill>
          <a:blip r:embed="rId8"/>
          <a:stretch>
            <a:fillRect/>
          </a:stretch>
        </p:blipFill>
        <p:spPr>
          <a:xfrm>
            <a:off x="5210390" y="4418175"/>
            <a:ext cx="2937322" cy="1353972"/>
          </a:xfrm>
          <a:prstGeom prst="rect">
            <a:avLst/>
          </a:prstGeom>
        </p:spPr>
      </p:pic>
    </p:spTree>
    <p:extLst>
      <p:ext uri="{BB962C8B-B14F-4D97-AF65-F5344CB8AC3E}">
        <p14:creationId xmlns:p14="http://schemas.microsoft.com/office/powerpoint/2010/main" val="726192285"/>
      </p:ext>
    </p:extLst>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5661" y="526472"/>
            <a:ext cx="8596668" cy="1320800"/>
          </a:xfrm>
        </p:spPr>
        <p:txBody>
          <a:bodyPr/>
          <a:lstStyle/>
          <a:p>
            <a:r>
              <a:rPr lang="en-US" altLang="zh-TW" dirty="0">
                <a:latin typeface="Times New Roman" panose="02020603050405020304" pitchFamily="18" charset="0"/>
                <a:cs typeface="Times New Roman" panose="02020603050405020304" pitchFamily="18" charset="0"/>
              </a:rPr>
              <a:t>Data Analysis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303262" y="2022043"/>
            <a:ext cx="9352037" cy="3880773"/>
          </a:xfrm>
        </p:spPr>
        <p:txBody>
          <a:bodyPr>
            <a:normAutofit/>
          </a:bodyPr>
          <a:lstStyle/>
          <a:p>
            <a:r>
              <a:rPr lang="en-US" altLang="zh-TW" sz="2800" dirty="0">
                <a:latin typeface="Times New Roman" panose="02020603050405020304" pitchFamily="18" charset="0"/>
                <a:cs typeface="Times New Roman" panose="02020603050405020304" pitchFamily="18" charset="0"/>
              </a:rPr>
              <a:t>After the data was collected and coded, </a:t>
            </a:r>
            <a:r>
              <a:rPr lang="en-US" altLang="zh-TW" sz="2800" dirty="0" smtClean="0">
                <a:latin typeface="Times New Roman" panose="02020603050405020304" pitchFamily="18" charset="0"/>
                <a:cs typeface="Times New Roman" panose="02020603050405020304" pitchFamily="18" charset="0"/>
              </a:rPr>
              <a:t>an </a:t>
            </a:r>
            <a:r>
              <a:rPr lang="en-US" altLang="zh-TW" sz="2800" dirty="0">
                <a:latin typeface="Times New Roman" panose="02020603050405020304" pitchFamily="18" charset="0"/>
                <a:cs typeface="Times New Roman" panose="02020603050405020304" pitchFamily="18" charset="0"/>
              </a:rPr>
              <a:t>Excel software was used </a:t>
            </a:r>
            <a:r>
              <a:rPr lang="en-US" altLang="zh-TW" sz="2800" dirty="0" smtClean="0">
                <a:latin typeface="Times New Roman" panose="02020603050405020304" pitchFamily="18" charset="0"/>
                <a:cs typeface="Times New Roman" panose="02020603050405020304" pitchFamily="18" charset="0"/>
              </a:rPr>
              <a:t>to compute and analyze the data. Descriptive analysis was used. </a:t>
            </a:r>
            <a:endParaRPr lang="en-US" altLang="zh-TW"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4668790"/>
      </p:ext>
    </p:extLst>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0" indent="0" algn="ctr">
              <a:buNone/>
            </a:pPr>
            <a:r>
              <a:rPr lang="en-US" altLang="zh-TW" sz="6000" dirty="0">
                <a:latin typeface="Times New Roman" panose="02020603050405020304" pitchFamily="18" charset="0"/>
                <a:cs typeface="Times New Roman" panose="02020603050405020304" pitchFamily="18" charset="0"/>
              </a:rPr>
              <a:t>Result and Discussion</a:t>
            </a:r>
            <a:endParaRPr lang="zh-TW" alt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168694"/>
      </p:ext>
    </p:extLst>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內容版面配置區 7"/>
          <p:cNvPicPr>
            <a:picLocks noGrp="1"/>
          </p:cNvPicPr>
          <p:nvPr>
            <p:ph idx="1"/>
          </p:nvPr>
        </p:nvPicPr>
        <p:blipFill>
          <a:blip r:embed="rId2"/>
          <a:stretch>
            <a:fillRect/>
          </a:stretch>
        </p:blipFill>
        <p:spPr>
          <a:xfrm>
            <a:off x="1267421" y="1793462"/>
            <a:ext cx="7200000" cy="4320000"/>
          </a:xfrm>
          <a:prstGeom prst="rect">
            <a:avLst/>
          </a:prstGeom>
        </p:spPr>
      </p:pic>
      <p:sp>
        <p:nvSpPr>
          <p:cNvPr id="3" name="文字方塊 2"/>
          <p:cNvSpPr txBox="1"/>
          <p:nvPr/>
        </p:nvSpPr>
        <p:spPr>
          <a:xfrm>
            <a:off x="512617" y="346364"/>
            <a:ext cx="8922328" cy="1200329"/>
          </a:xfrm>
          <a:prstGeom prst="rect">
            <a:avLst/>
          </a:prstGeom>
          <a:noFill/>
        </p:spPr>
        <p:txBody>
          <a:bodyPr wrap="square" rtlCol="0">
            <a:spAutoFit/>
          </a:bodyPr>
          <a:lstStyle/>
          <a:p>
            <a:pPr marL="1800000" indent="-1800000"/>
            <a:r>
              <a:rPr lang="en-US" altLang="zh-TW" sz="3600" dirty="0">
                <a:solidFill>
                  <a:schemeClr val="accent1"/>
                </a:solidFill>
                <a:latin typeface="Times New Roman" panose="02020603050405020304" pitchFamily="18" charset="0"/>
                <a:cs typeface="Times New Roman" panose="02020603050405020304" pitchFamily="18" charset="0"/>
              </a:rPr>
              <a:t>Figure 2. Student Anxiety toward </a:t>
            </a:r>
            <a:r>
              <a:rPr lang="en-US" altLang="zh-TW" sz="3600" dirty="0" smtClean="0">
                <a:solidFill>
                  <a:schemeClr val="accent1"/>
                </a:solidFill>
                <a:latin typeface="Times New Roman" panose="02020603050405020304" pitchFamily="18" charset="0"/>
                <a:cs typeface="Times New Roman" panose="02020603050405020304" pitchFamily="18" charset="0"/>
              </a:rPr>
              <a:t>Face-to-Face</a:t>
            </a:r>
            <a:r>
              <a:rPr lang="zh-TW" altLang="en-US" sz="3600" dirty="0" smtClean="0">
                <a:solidFill>
                  <a:schemeClr val="accent1"/>
                </a:solidFill>
                <a:latin typeface="Times New Roman" panose="02020603050405020304" pitchFamily="18" charset="0"/>
                <a:cs typeface="Times New Roman" panose="02020603050405020304" pitchFamily="18" charset="0"/>
              </a:rPr>
              <a:t> </a:t>
            </a:r>
            <a:r>
              <a:rPr lang="en-US" altLang="zh-TW" sz="3600" dirty="0" smtClean="0">
                <a:solidFill>
                  <a:schemeClr val="accent1"/>
                </a:solidFill>
                <a:latin typeface="Times New Roman" panose="02020603050405020304" pitchFamily="18" charset="0"/>
                <a:cs typeface="Times New Roman" panose="02020603050405020304" pitchFamily="18" charset="0"/>
              </a:rPr>
              <a:t>Meetings </a:t>
            </a:r>
            <a:r>
              <a:rPr lang="en-US" altLang="zh-TW" sz="3600" dirty="0">
                <a:solidFill>
                  <a:schemeClr val="accent1"/>
                </a:solidFill>
                <a:latin typeface="Times New Roman" panose="02020603050405020304" pitchFamily="18" charset="0"/>
                <a:cs typeface="Times New Roman" panose="02020603050405020304" pitchFamily="18" charset="0"/>
              </a:rPr>
              <a:t>with Project Instructor </a:t>
            </a:r>
            <a:endParaRPr lang="zh-TW" altLang="en-US" sz="3600" dirty="0">
              <a:solidFill>
                <a:schemeClr val="accent1"/>
              </a:solidFill>
            </a:endParaRPr>
          </a:p>
        </p:txBody>
      </p:sp>
      <p:sp>
        <p:nvSpPr>
          <p:cNvPr id="4" name="圓角矩形 3"/>
          <p:cNvSpPr/>
          <p:nvPr/>
        </p:nvSpPr>
        <p:spPr>
          <a:xfrm>
            <a:off x="1340867" y="6065681"/>
            <a:ext cx="7126554" cy="6899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US" altLang="zh-TW" dirty="0" smtClean="0"/>
              <a:t>SA = Strongly Agree, A = Agree, N = Neutral, D = Disagree, </a:t>
            </a:r>
          </a:p>
          <a:p>
            <a:pPr algn="ctr"/>
            <a:r>
              <a:rPr lang="en-US" altLang="zh-TW" dirty="0" smtClean="0"/>
              <a:t>SD = Strongly Disagree</a:t>
            </a:r>
            <a:endParaRPr lang="zh-TW" altLang="en-US" dirty="0"/>
          </a:p>
        </p:txBody>
      </p:sp>
    </p:spTree>
    <p:extLst>
      <p:ext uri="{BB962C8B-B14F-4D97-AF65-F5344CB8AC3E}">
        <p14:creationId xmlns:p14="http://schemas.microsoft.com/office/powerpoint/2010/main" val="246240831"/>
      </p:ext>
    </p:extLst>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5002" y="349663"/>
            <a:ext cx="8596668" cy="1320800"/>
          </a:xfrm>
        </p:spPr>
        <p:txBody>
          <a:bodyPr>
            <a:normAutofit fontScale="90000"/>
          </a:bodyPr>
          <a:lstStyle/>
          <a:p>
            <a:pPr marL="1800000" indent="-1800000"/>
            <a:r>
              <a:rPr lang="en-US" altLang="zh-TW" sz="4000" dirty="0" smtClean="0">
                <a:latin typeface="Times New Roman" panose="02020603050405020304" pitchFamily="18" charset="0"/>
                <a:cs typeface="Times New Roman" panose="02020603050405020304" pitchFamily="18" charset="0"/>
              </a:rPr>
              <a:t>Figure 3. </a:t>
            </a:r>
            <a:r>
              <a:rPr lang="en-US" altLang="zh-TW" sz="4000" dirty="0">
                <a:latin typeface="Times New Roman" panose="02020603050405020304" pitchFamily="18" charset="0"/>
                <a:cs typeface="Times New Roman" panose="02020603050405020304" pitchFamily="18" charset="0"/>
              </a:rPr>
              <a:t>Student Anxiety toward </a:t>
            </a:r>
            <a:r>
              <a:rPr lang="en-US" altLang="zh-TW" sz="4000" dirty="0" smtClean="0">
                <a:latin typeface="Times New Roman" panose="02020603050405020304" pitchFamily="18" charset="0"/>
                <a:cs typeface="Times New Roman" panose="02020603050405020304" pitchFamily="18" charset="0"/>
              </a:rPr>
              <a:t>Instructor’s </a:t>
            </a:r>
            <a:r>
              <a:rPr lang="zh-TW" altLang="en-US" sz="4000" dirty="0" smtClean="0">
                <a:latin typeface="Times New Roman" panose="02020603050405020304" pitchFamily="18" charset="0"/>
                <a:cs typeface="Times New Roman" panose="02020603050405020304" pitchFamily="18" charset="0"/>
              </a:rPr>
              <a:t>   </a:t>
            </a:r>
            <a:r>
              <a:rPr lang="en-US" altLang="zh-TW" sz="4000" dirty="0" smtClean="0">
                <a:latin typeface="Times New Roman" panose="02020603050405020304" pitchFamily="18" charset="0"/>
                <a:cs typeface="Times New Roman" panose="02020603050405020304" pitchFamily="18" charset="0"/>
              </a:rPr>
              <a:t>Unclear </a:t>
            </a:r>
            <a:r>
              <a:rPr lang="en-US" altLang="zh-TW" sz="4000" dirty="0">
                <a:latin typeface="Times New Roman" panose="02020603050405020304" pitchFamily="18" charset="0"/>
                <a:cs typeface="Times New Roman" panose="02020603050405020304" pitchFamily="18" charset="0"/>
              </a:rPr>
              <a:t>Ideas and Instructions  </a:t>
            </a:r>
            <a:r>
              <a:rPr lang="en-US" altLang="zh-TW" sz="4000" dirty="0" smtClean="0">
                <a:latin typeface="Times New Roman" panose="02020603050405020304" pitchFamily="18" charset="0"/>
                <a:cs typeface="Times New Roman" panose="02020603050405020304" pitchFamily="18" charset="0"/>
              </a:rPr>
              <a:t/>
            </a:r>
            <a:br>
              <a:rPr lang="en-US" altLang="zh-TW" sz="4000" dirty="0" smtClean="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 </a:t>
            </a:r>
            <a:endParaRPr lang="zh-TW" altLang="en-US" sz="2800" dirty="0">
              <a:latin typeface="Times New Roman" panose="02020603050405020304" pitchFamily="18" charset="0"/>
              <a:cs typeface="Times New Roman" panose="02020603050405020304" pitchFamily="18" charset="0"/>
            </a:endParaRPr>
          </a:p>
        </p:txBody>
      </p:sp>
      <p:pic>
        <p:nvPicPr>
          <p:cNvPr id="4" name="內容版面配置區 3"/>
          <p:cNvPicPr>
            <a:picLocks noGrp="1"/>
          </p:cNvPicPr>
          <p:nvPr>
            <p:ph idx="1"/>
          </p:nvPr>
        </p:nvPicPr>
        <p:blipFill>
          <a:blip r:embed="rId2"/>
          <a:stretch>
            <a:fillRect/>
          </a:stretch>
        </p:blipFill>
        <p:spPr>
          <a:xfrm>
            <a:off x="1340867" y="1820904"/>
            <a:ext cx="7200000" cy="4244777"/>
          </a:xfrm>
          <a:prstGeom prst="rect">
            <a:avLst/>
          </a:prstGeom>
        </p:spPr>
      </p:pic>
      <p:sp>
        <p:nvSpPr>
          <p:cNvPr id="3" name="圓角矩形 2"/>
          <p:cNvSpPr/>
          <p:nvPr/>
        </p:nvSpPr>
        <p:spPr>
          <a:xfrm>
            <a:off x="1340867" y="6065681"/>
            <a:ext cx="7200000" cy="6899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US" altLang="zh-TW" dirty="0" smtClean="0"/>
              <a:t>SA = Strongly Agree, A = Agree, N = Neutral, D = Disagree, </a:t>
            </a:r>
          </a:p>
          <a:p>
            <a:pPr algn="ctr"/>
            <a:r>
              <a:rPr lang="en-US" altLang="zh-TW" dirty="0" smtClean="0"/>
              <a:t>SD = Strongly Disagree</a:t>
            </a:r>
            <a:endParaRPr lang="zh-TW" altLang="en-US" dirty="0"/>
          </a:p>
        </p:txBody>
      </p:sp>
    </p:spTree>
    <p:extLst>
      <p:ext uri="{BB962C8B-B14F-4D97-AF65-F5344CB8AC3E}">
        <p14:creationId xmlns:p14="http://schemas.microsoft.com/office/powerpoint/2010/main" val="2333740393"/>
      </p:ext>
    </p:extLst>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8648" y="319314"/>
            <a:ext cx="9320370" cy="1320800"/>
          </a:xfrm>
        </p:spPr>
        <p:txBody>
          <a:bodyPr>
            <a:normAutofit/>
          </a:bodyPr>
          <a:lstStyle/>
          <a:p>
            <a:pPr marL="1800000" indent="-1800000"/>
            <a:r>
              <a:rPr lang="en-US" altLang="zh-TW" dirty="0">
                <a:latin typeface="Times New Roman" panose="02020603050405020304" pitchFamily="18" charset="0"/>
                <a:cs typeface="Times New Roman" panose="02020603050405020304" pitchFamily="18" charset="0"/>
              </a:rPr>
              <a:t>Figure </a:t>
            </a:r>
            <a:r>
              <a:rPr lang="en-US" altLang="zh-TW" dirty="0" smtClean="0">
                <a:latin typeface="Times New Roman" panose="02020603050405020304" pitchFamily="18" charset="0"/>
                <a:cs typeface="Times New Roman" panose="02020603050405020304" pitchFamily="18" charset="0"/>
              </a:rPr>
              <a:t>4. </a:t>
            </a:r>
            <a:r>
              <a:rPr lang="en-US" altLang="zh-TW" dirty="0">
                <a:latin typeface="Times New Roman" panose="02020603050405020304" pitchFamily="18" charset="0"/>
                <a:cs typeface="Times New Roman" panose="02020603050405020304" pitchFamily="18" charset="0"/>
              </a:rPr>
              <a:t>Student Anxiety toward the Inability </a:t>
            </a:r>
            <a:r>
              <a:rPr lang="en-US" altLang="zh-TW" dirty="0" smtClean="0">
                <a:latin typeface="Times New Roman" panose="02020603050405020304" pitchFamily="18" charset="0"/>
                <a:cs typeface="Times New Roman" panose="02020603050405020304" pitchFamily="18" charset="0"/>
              </a:rPr>
              <a:t> to </a:t>
            </a:r>
            <a:r>
              <a:rPr lang="en-US" altLang="zh-TW" dirty="0">
                <a:latin typeface="Times New Roman" panose="02020603050405020304" pitchFamily="18" charset="0"/>
                <a:cs typeface="Times New Roman" panose="02020603050405020304" pitchFamily="18" charset="0"/>
              </a:rPr>
              <a:t>Find International Journals. </a:t>
            </a:r>
            <a:endParaRPr lang="zh-TW" altLang="en-US" dirty="0">
              <a:latin typeface="Times New Roman" panose="02020603050405020304" pitchFamily="18" charset="0"/>
              <a:cs typeface="Times New Roman" panose="02020603050405020304" pitchFamily="18" charset="0"/>
            </a:endParaRPr>
          </a:p>
        </p:txBody>
      </p:sp>
      <p:pic>
        <p:nvPicPr>
          <p:cNvPr id="4" name="內容版面配置區 3"/>
          <p:cNvPicPr>
            <a:picLocks noGrp="1"/>
          </p:cNvPicPr>
          <p:nvPr>
            <p:ph idx="1"/>
          </p:nvPr>
        </p:nvPicPr>
        <p:blipFill>
          <a:blip r:embed="rId2"/>
          <a:stretch>
            <a:fillRect/>
          </a:stretch>
        </p:blipFill>
        <p:spPr>
          <a:xfrm>
            <a:off x="1270650" y="1814946"/>
            <a:ext cx="7283455" cy="4320000"/>
          </a:xfrm>
          <a:prstGeom prst="rect">
            <a:avLst/>
          </a:prstGeom>
        </p:spPr>
      </p:pic>
      <p:pic>
        <p:nvPicPr>
          <p:cNvPr id="3" name="圖片 2"/>
          <p:cNvPicPr>
            <a:picLocks noChangeAspect="1"/>
          </p:cNvPicPr>
          <p:nvPr/>
        </p:nvPicPr>
        <p:blipFill>
          <a:blip r:embed="rId3"/>
          <a:stretch>
            <a:fillRect/>
          </a:stretch>
        </p:blipFill>
        <p:spPr>
          <a:xfrm>
            <a:off x="1270649" y="6089837"/>
            <a:ext cx="7283456" cy="768163"/>
          </a:xfrm>
          <a:prstGeom prst="rect">
            <a:avLst/>
          </a:prstGeom>
        </p:spPr>
      </p:pic>
    </p:spTree>
    <p:extLst>
      <p:ext uri="{BB962C8B-B14F-4D97-AF65-F5344CB8AC3E}">
        <p14:creationId xmlns:p14="http://schemas.microsoft.com/office/powerpoint/2010/main" val="1253744622"/>
      </p:ext>
    </p:extLst>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15728" y="378691"/>
            <a:ext cx="8916609" cy="1072243"/>
          </a:xfrm>
        </p:spPr>
        <p:txBody>
          <a:bodyPr>
            <a:normAutofit fontScale="90000"/>
          </a:bodyPr>
          <a:lstStyle/>
          <a:p>
            <a:pPr marL="1800000" indent="-1800000"/>
            <a:r>
              <a:rPr lang="en-US" altLang="zh-TW" sz="4000" dirty="0">
                <a:latin typeface="Times New Roman" panose="02020603050405020304" pitchFamily="18" charset="0"/>
                <a:cs typeface="Times New Roman" panose="02020603050405020304" pitchFamily="18" charset="0"/>
              </a:rPr>
              <a:t>Figure </a:t>
            </a:r>
            <a:r>
              <a:rPr lang="en-US" altLang="zh-TW" sz="4000" dirty="0" smtClean="0">
                <a:latin typeface="Times New Roman" panose="02020603050405020304" pitchFamily="18" charset="0"/>
                <a:cs typeface="Times New Roman" panose="02020603050405020304" pitchFamily="18" charset="0"/>
              </a:rPr>
              <a:t>5. </a:t>
            </a:r>
            <a:r>
              <a:rPr lang="en-US" altLang="zh-TW" sz="4000" dirty="0">
                <a:latin typeface="Times New Roman" panose="02020603050405020304" pitchFamily="18" charset="0"/>
                <a:cs typeface="Times New Roman" panose="02020603050405020304" pitchFamily="18" charset="0"/>
              </a:rPr>
              <a:t>Student Anxiety toward the </a:t>
            </a:r>
            <a:r>
              <a:rPr lang="en-US" altLang="zh-TW" sz="4000" dirty="0" smtClean="0">
                <a:latin typeface="Times New Roman" panose="02020603050405020304" pitchFamily="18" charset="0"/>
                <a:cs typeface="Times New Roman" panose="02020603050405020304" pitchFamily="18" charset="0"/>
              </a:rPr>
              <a:t>Inability</a:t>
            </a:r>
            <a:r>
              <a:rPr lang="zh-TW" altLang="en-US" sz="4000" dirty="0" smtClean="0">
                <a:latin typeface="Times New Roman" panose="02020603050405020304" pitchFamily="18" charset="0"/>
                <a:cs typeface="Times New Roman" panose="02020603050405020304" pitchFamily="18" charset="0"/>
              </a:rPr>
              <a:t>  </a:t>
            </a:r>
            <a:r>
              <a:rPr lang="en-US" altLang="zh-TW" sz="4000" dirty="0" smtClean="0">
                <a:latin typeface="Times New Roman" panose="02020603050405020304" pitchFamily="18" charset="0"/>
                <a:cs typeface="Times New Roman" panose="02020603050405020304" pitchFamily="18" charset="0"/>
              </a:rPr>
              <a:t>to </a:t>
            </a:r>
            <a:r>
              <a:rPr lang="en-US" altLang="zh-TW" sz="4000" dirty="0">
                <a:latin typeface="Times New Roman" panose="02020603050405020304" pitchFamily="18" charset="0"/>
                <a:cs typeface="Times New Roman" panose="02020603050405020304" pitchFamily="18" charset="0"/>
              </a:rPr>
              <a:t>Organize Information. </a:t>
            </a: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 </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 </a:t>
            </a:r>
            <a:endParaRPr lang="zh-TW" altLang="en-US" sz="2800" dirty="0"/>
          </a:p>
        </p:txBody>
      </p:sp>
      <p:pic>
        <p:nvPicPr>
          <p:cNvPr id="4" name="內容版面配置區 3"/>
          <p:cNvPicPr>
            <a:picLocks noGrp="1"/>
          </p:cNvPicPr>
          <p:nvPr>
            <p:ph idx="1"/>
          </p:nvPr>
        </p:nvPicPr>
        <p:blipFill>
          <a:blip r:embed="rId2"/>
          <a:stretch>
            <a:fillRect/>
          </a:stretch>
        </p:blipFill>
        <p:spPr>
          <a:xfrm>
            <a:off x="1274033" y="1693573"/>
            <a:ext cx="7200000" cy="4320000"/>
          </a:xfrm>
          <a:prstGeom prst="rect">
            <a:avLst/>
          </a:prstGeom>
        </p:spPr>
      </p:pic>
      <p:sp>
        <p:nvSpPr>
          <p:cNvPr id="5" name="圓角矩形 4"/>
          <p:cNvSpPr/>
          <p:nvPr/>
        </p:nvSpPr>
        <p:spPr>
          <a:xfrm>
            <a:off x="1340867" y="6013573"/>
            <a:ext cx="7133166" cy="7420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US" altLang="zh-TW" dirty="0" smtClean="0"/>
              <a:t>SA = Strongly Agree, A = Agree, N = Neutral, D = Disagree, </a:t>
            </a:r>
          </a:p>
          <a:p>
            <a:pPr algn="ctr"/>
            <a:r>
              <a:rPr lang="en-US" altLang="zh-TW" dirty="0" smtClean="0"/>
              <a:t>SD = Strongly Disagree</a:t>
            </a:r>
            <a:endParaRPr lang="zh-TW" altLang="en-US" dirty="0"/>
          </a:p>
        </p:txBody>
      </p:sp>
    </p:spTree>
    <p:extLst>
      <p:ext uri="{BB962C8B-B14F-4D97-AF65-F5344CB8AC3E}">
        <p14:creationId xmlns:p14="http://schemas.microsoft.com/office/powerpoint/2010/main" val="1778647093"/>
      </p:ext>
    </p:extLst>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6332" y="245422"/>
            <a:ext cx="9323009" cy="1096736"/>
          </a:xfrm>
        </p:spPr>
        <p:txBody>
          <a:bodyPr>
            <a:noAutofit/>
          </a:bodyPr>
          <a:lstStyle/>
          <a:p>
            <a:pPr marL="1800000" indent="-1800000"/>
            <a:r>
              <a:rPr lang="en-US" altLang="zh-TW" dirty="0">
                <a:latin typeface="Times New Roman" panose="02020603050405020304" pitchFamily="18" charset="0"/>
                <a:cs typeface="Times New Roman" panose="02020603050405020304" pitchFamily="18" charset="0"/>
              </a:rPr>
              <a:t>Figure </a:t>
            </a:r>
            <a:r>
              <a:rPr lang="en-US" altLang="zh-TW" dirty="0" smtClean="0">
                <a:latin typeface="Times New Roman" panose="02020603050405020304" pitchFamily="18" charset="0"/>
                <a:cs typeface="Times New Roman" panose="02020603050405020304" pitchFamily="18" charset="0"/>
              </a:rPr>
              <a:t>6. </a:t>
            </a:r>
            <a:r>
              <a:rPr lang="en-US" altLang="zh-TW" dirty="0">
                <a:latin typeface="Times New Roman" panose="02020603050405020304" pitchFamily="18" charset="0"/>
                <a:cs typeface="Times New Roman" panose="02020603050405020304" pitchFamily="18" charset="0"/>
              </a:rPr>
              <a:t>Student Anxiety toward </a:t>
            </a:r>
            <a:r>
              <a:rPr lang="en-US" altLang="zh-TW" dirty="0" smtClean="0">
                <a:latin typeface="Times New Roman" panose="02020603050405020304" pitchFamily="18" charset="0"/>
                <a:cs typeface="Times New Roman" panose="02020603050405020304" pitchFamily="18" charset="0"/>
              </a:rPr>
              <a:t>Upcoming Speech</a:t>
            </a:r>
            <a:r>
              <a:rPr lang="en-US" altLang="zh-TW" dirty="0">
                <a:latin typeface="Times New Roman" panose="02020603050405020304" pitchFamily="18" charset="0"/>
                <a:cs typeface="Times New Roman" panose="02020603050405020304" pitchFamily="18" charset="0"/>
              </a:rPr>
              <a:t>. </a:t>
            </a:r>
            <a:endParaRPr lang="zh-TW" altLang="en-US" dirty="0"/>
          </a:p>
        </p:txBody>
      </p:sp>
      <p:pic>
        <p:nvPicPr>
          <p:cNvPr id="4" name="內容版面配置區 3"/>
          <p:cNvPicPr>
            <a:picLocks noGrp="1"/>
          </p:cNvPicPr>
          <p:nvPr>
            <p:ph idx="1"/>
          </p:nvPr>
        </p:nvPicPr>
        <p:blipFill>
          <a:blip r:embed="rId2"/>
          <a:stretch>
            <a:fillRect/>
          </a:stretch>
        </p:blipFill>
        <p:spPr>
          <a:xfrm>
            <a:off x="1420855" y="1612867"/>
            <a:ext cx="7200000" cy="4320000"/>
          </a:xfrm>
          <a:prstGeom prst="rect">
            <a:avLst/>
          </a:prstGeom>
        </p:spPr>
      </p:pic>
      <p:pic>
        <p:nvPicPr>
          <p:cNvPr id="3" name="圖片 2"/>
          <p:cNvPicPr>
            <a:picLocks noChangeAspect="1"/>
          </p:cNvPicPr>
          <p:nvPr/>
        </p:nvPicPr>
        <p:blipFill>
          <a:blip r:embed="rId3"/>
          <a:stretch>
            <a:fillRect/>
          </a:stretch>
        </p:blipFill>
        <p:spPr>
          <a:xfrm>
            <a:off x="1402565" y="5932867"/>
            <a:ext cx="7218290" cy="768163"/>
          </a:xfrm>
          <a:prstGeom prst="rect">
            <a:avLst/>
          </a:prstGeom>
        </p:spPr>
      </p:pic>
    </p:spTree>
    <p:extLst>
      <p:ext uri="{BB962C8B-B14F-4D97-AF65-F5344CB8AC3E}">
        <p14:creationId xmlns:p14="http://schemas.microsoft.com/office/powerpoint/2010/main" val="2350214880"/>
      </p:ext>
    </p:extLst>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90083" y="795253"/>
            <a:ext cx="9720717" cy="1450757"/>
          </a:xfrm>
        </p:spPr>
        <p:txBody>
          <a:bodyPr>
            <a:noAutofit/>
          </a:bodyPr>
          <a:lstStyle/>
          <a:p>
            <a:r>
              <a:rPr lang="en-US" altLang="zh-TW" dirty="0">
                <a:latin typeface="Times New Roman" panose="02020603050405020304" pitchFamily="18" charset="0"/>
                <a:cs typeface="Times New Roman" panose="02020603050405020304" pitchFamily="18" charset="0"/>
              </a:rPr>
              <a:t>The Anxiety and Attitude of English </a:t>
            </a:r>
            <a:r>
              <a:rPr lang="en-US" altLang="zh-TW" dirty="0" smtClean="0">
                <a:latin typeface="Times New Roman" panose="02020603050405020304" pitchFamily="18" charset="0"/>
                <a:cs typeface="Times New Roman" panose="02020603050405020304" pitchFamily="18" charset="0"/>
              </a:rPr>
              <a:t>Majored University </a:t>
            </a:r>
            <a:r>
              <a:rPr lang="en-US" altLang="zh-TW" dirty="0">
                <a:latin typeface="Times New Roman" panose="02020603050405020304" pitchFamily="18" charset="0"/>
                <a:cs typeface="Times New Roman" panose="02020603050405020304" pitchFamily="18" charset="0"/>
              </a:rPr>
              <a:t>Students toward </a:t>
            </a:r>
            <a:r>
              <a:rPr lang="en-US" altLang="zh-TW" dirty="0" smtClean="0">
                <a:latin typeface="Times New Roman" panose="02020603050405020304" pitchFamily="18" charset="0"/>
                <a:cs typeface="Times New Roman" panose="02020603050405020304" pitchFamily="18" charset="0"/>
              </a:rPr>
              <a:t>Graduation Research </a:t>
            </a:r>
            <a:r>
              <a:rPr lang="en-US" altLang="zh-TW" dirty="0">
                <a:latin typeface="Times New Roman" panose="02020603050405020304" pitchFamily="18" charset="0"/>
                <a:cs typeface="Times New Roman" panose="02020603050405020304" pitchFamily="18" charset="0"/>
              </a:rPr>
              <a:t>Project (GRP</a:t>
            </a:r>
            <a:r>
              <a:rPr lang="en-US" altLang="zh-TW" dirty="0" smtClean="0">
                <a:latin typeface="Times New Roman" panose="02020603050405020304" pitchFamily="18" charset="0"/>
                <a:cs typeface="Times New Roman" panose="02020603050405020304" pitchFamily="18" charset="0"/>
              </a:rPr>
              <a:t>)</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endParaRPr lang="zh-TW" altLang="en-US" dirty="0">
              <a:latin typeface="標楷體" panose="03000509000000000000" pitchFamily="65" charset="-120"/>
              <a:ea typeface="標楷體" panose="03000509000000000000" pitchFamily="65" charset="-120"/>
            </a:endParaRPr>
          </a:p>
        </p:txBody>
      </p:sp>
      <p:sp>
        <p:nvSpPr>
          <p:cNvPr id="4" name="文字方塊 3"/>
          <p:cNvSpPr txBox="1"/>
          <p:nvPr/>
        </p:nvSpPr>
        <p:spPr>
          <a:xfrm>
            <a:off x="3776296" y="3593863"/>
            <a:ext cx="4091056" cy="2677656"/>
          </a:xfrm>
          <a:prstGeom prst="rect">
            <a:avLst/>
          </a:prstGeom>
          <a:noFill/>
        </p:spPr>
        <p:txBody>
          <a:bodyPr wrap="square" rtlCol="0">
            <a:spAutoFit/>
          </a:bodyPr>
          <a:lstStyle/>
          <a:p>
            <a:pPr indent="-457200"/>
            <a:r>
              <a:rPr lang="zh-TW" altLang="en-US" sz="2800" dirty="0" smtClean="0">
                <a:solidFill>
                  <a:schemeClr val="tx1">
                    <a:lumMod val="10000"/>
                  </a:schemeClr>
                </a:solidFill>
                <a:latin typeface="標楷體" panose="03000509000000000000" pitchFamily="65" charset="-120"/>
                <a:ea typeface="標楷體" panose="03000509000000000000" pitchFamily="65" charset="-120"/>
              </a:rPr>
              <a:t>組員：蕭唯中</a:t>
            </a:r>
            <a:r>
              <a:rPr lang="en-US" altLang="zh-TW" sz="2800" dirty="0" smtClean="0">
                <a:solidFill>
                  <a:schemeClr val="tx1">
                    <a:lumMod val="10000"/>
                  </a:schemeClr>
                </a:solidFill>
                <a:latin typeface="標楷體" panose="03000509000000000000" pitchFamily="65" charset="-120"/>
                <a:ea typeface="標楷體" panose="03000509000000000000" pitchFamily="65" charset="-120"/>
              </a:rPr>
              <a:t/>
            </a:r>
            <a:br>
              <a:rPr lang="en-US" altLang="zh-TW" sz="2800" dirty="0" smtClean="0">
                <a:solidFill>
                  <a:schemeClr val="tx1">
                    <a:lumMod val="10000"/>
                  </a:schemeClr>
                </a:solidFill>
                <a:latin typeface="標楷體" panose="03000509000000000000" pitchFamily="65" charset="-120"/>
                <a:ea typeface="標楷體" panose="03000509000000000000" pitchFamily="65" charset="-120"/>
              </a:rPr>
            </a:br>
            <a:r>
              <a:rPr lang="zh-TW" altLang="en-US" sz="2800" dirty="0" smtClean="0">
                <a:solidFill>
                  <a:schemeClr val="tx1">
                    <a:lumMod val="10000"/>
                  </a:schemeClr>
                </a:solidFill>
                <a:latin typeface="標楷體" panose="03000509000000000000" pitchFamily="65" charset="-120"/>
                <a:ea typeface="標楷體" panose="03000509000000000000" pitchFamily="65" charset="-120"/>
              </a:rPr>
              <a:t>      林</a:t>
            </a:r>
            <a:r>
              <a:rPr lang="zh-TW" altLang="en-US" sz="2800" dirty="0">
                <a:solidFill>
                  <a:schemeClr val="tx1">
                    <a:lumMod val="10000"/>
                  </a:schemeClr>
                </a:solidFill>
                <a:latin typeface="標楷體" panose="03000509000000000000" pitchFamily="65" charset="-120"/>
                <a:ea typeface="標楷體" panose="03000509000000000000" pitchFamily="65" charset="-120"/>
              </a:rPr>
              <a:t>楷</a:t>
            </a:r>
            <a:r>
              <a:rPr lang="zh-TW" altLang="en-US" sz="2800" dirty="0" smtClean="0">
                <a:solidFill>
                  <a:schemeClr val="tx1">
                    <a:lumMod val="10000"/>
                  </a:schemeClr>
                </a:solidFill>
                <a:latin typeface="標楷體" panose="03000509000000000000" pitchFamily="65" charset="-120"/>
                <a:ea typeface="標楷體" panose="03000509000000000000" pitchFamily="65" charset="-120"/>
              </a:rPr>
              <a:t>喻</a:t>
            </a:r>
            <a:r>
              <a:rPr lang="en-US" altLang="zh-TW" sz="2800" dirty="0" smtClean="0">
                <a:solidFill>
                  <a:schemeClr val="tx1">
                    <a:lumMod val="10000"/>
                  </a:schemeClr>
                </a:solidFill>
                <a:latin typeface="標楷體" panose="03000509000000000000" pitchFamily="65" charset="-120"/>
                <a:ea typeface="標楷體" panose="03000509000000000000" pitchFamily="65" charset="-120"/>
              </a:rPr>
              <a:t/>
            </a:r>
            <a:br>
              <a:rPr lang="en-US" altLang="zh-TW" sz="2800" dirty="0" smtClean="0">
                <a:solidFill>
                  <a:schemeClr val="tx1">
                    <a:lumMod val="10000"/>
                  </a:schemeClr>
                </a:solidFill>
                <a:latin typeface="標楷體" panose="03000509000000000000" pitchFamily="65" charset="-120"/>
                <a:ea typeface="標楷體" panose="03000509000000000000" pitchFamily="65" charset="-120"/>
              </a:rPr>
            </a:br>
            <a:r>
              <a:rPr lang="zh-TW" altLang="en-US" sz="2800" dirty="0" smtClean="0">
                <a:solidFill>
                  <a:schemeClr val="tx1">
                    <a:lumMod val="10000"/>
                  </a:schemeClr>
                </a:solidFill>
                <a:latin typeface="標楷體" panose="03000509000000000000" pitchFamily="65" charset="-120"/>
                <a:ea typeface="標楷體" panose="03000509000000000000" pitchFamily="65" charset="-120"/>
              </a:rPr>
              <a:t>      凌鴻宇</a:t>
            </a:r>
            <a:r>
              <a:rPr lang="en-US" altLang="zh-TW" sz="2800" dirty="0" smtClean="0">
                <a:solidFill>
                  <a:schemeClr val="tx1">
                    <a:lumMod val="10000"/>
                  </a:schemeClr>
                </a:solidFill>
                <a:latin typeface="標楷體" panose="03000509000000000000" pitchFamily="65" charset="-120"/>
                <a:ea typeface="標楷體" panose="03000509000000000000" pitchFamily="65" charset="-120"/>
              </a:rPr>
              <a:t/>
            </a:r>
            <a:br>
              <a:rPr lang="en-US" altLang="zh-TW" sz="2800" dirty="0" smtClean="0">
                <a:solidFill>
                  <a:schemeClr val="tx1">
                    <a:lumMod val="10000"/>
                  </a:schemeClr>
                </a:solidFill>
                <a:latin typeface="標楷體" panose="03000509000000000000" pitchFamily="65" charset="-120"/>
                <a:ea typeface="標楷體" panose="03000509000000000000" pitchFamily="65" charset="-120"/>
              </a:rPr>
            </a:br>
            <a:r>
              <a:rPr lang="zh-TW" altLang="en-US" sz="2800" dirty="0" smtClean="0">
                <a:solidFill>
                  <a:schemeClr val="tx1">
                    <a:lumMod val="10000"/>
                  </a:schemeClr>
                </a:solidFill>
                <a:latin typeface="標楷體" panose="03000509000000000000" pitchFamily="65" charset="-120"/>
                <a:ea typeface="標楷體" panose="03000509000000000000" pitchFamily="65" charset="-120"/>
              </a:rPr>
              <a:t>      楊興苗</a:t>
            </a:r>
            <a:r>
              <a:rPr lang="en-US" altLang="zh-TW" sz="2800" dirty="0" smtClean="0">
                <a:solidFill>
                  <a:schemeClr val="tx1">
                    <a:lumMod val="10000"/>
                  </a:schemeClr>
                </a:solidFill>
                <a:latin typeface="標楷體" panose="03000509000000000000" pitchFamily="65" charset="-120"/>
                <a:ea typeface="標楷體" panose="03000509000000000000" pitchFamily="65" charset="-120"/>
              </a:rPr>
              <a:t/>
            </a:r>
            <a:br>
              <a:rPr lang="en-US" altLang="zh-TW" sz="2800" dirty="0" smtClean="0">
                <a:solidFill>
                  <a:schemeClr val="tx1">
                    <a:lumMod val="10000"/>
                  </a:schemeClr>
                </a:solidFill>
                <a:latin typeface="標楷體" panose="03000509000000000000" pitchFamily="65" charset="-120"/>
                <a:ea typeface="標楷體" panose="03000509000000000000" pitchFamily="65" charset="-120"/>
              </a:rPr>
            </a:br>
            <a:r>
              <a:rPr lang="en-US" altLang="zh-TW" sz="2800" dirty="0" smtClean="0">
                <a:solidFill>
                  <a:schemeClr val="tx1">
                    <a:lumMod val="10000"/>
                  </a:schemeClr>
                </a:solidFill>
                <a:latin typeface="標楷體" panose="03000509000000000000" pitchFamily="65" charset="-120"/>
                <a:ea typeface="標楷體" panose="03000509000000000000" pitchFamily="65" charset="-120"/>
              </a:rPr>
              <a:t/>
            </a:r>
            <a:br>
              <a:rPr lang="en-US" altLang="zh-TW" sz="2800" dirty="0" smtClean="0">
                <a:solidFill>
                  <a:schemeClr val="tx1">
                    <a:lumMod val="10000"/>
                  </a:schemeClr>
                </a:solidFill>
                <a:latin typeface="標楷體" panose="03000509000000000000" pitchFamily="65" charset="-120"/>
                <a:ea typeface="標楷體" panose="03000509000000000000" pitchFamily="65" charset="-120"/>
              </a:rPr>
            </a:br>
            <a:r>
              <a:rPr lang="zh-TW" altLang="en-US" sz="2800" dirty="0" smtClean="0">
                <a:solidFill>
                  <a:schemeClr val="tx1">
                    <a:lumMod val="10000"/>
                  </a:schemeClr>
                </a:solidFill>
                <a:latin typeface="標楷體" panose="03000509000000000000" pitchFamily="65" charset="-120"/>
                <a:ea typeface="標楷體" panose="03000509000000000000" pitchFamily="65" charset="-120"/>
              </a:rPr>
              <a:t>指導教</a:t>
            </a:r>
            <a:r>
              <a:rPr lang="zh-TW" altLang="en-US" sz="2800" dirty="0">
                <a:solidFill>
                  <a:schemeClr val="tx1">
                    <a:lumMod val="10000"/>
                  </a:schemeClr>
                </a:solidFill>
                <a:latin typeface="標楷體" panose="03000509000000000000" pitchFamily="65" charset="-120"/>
                <a:ea typeface="標楷體" panose="03000509000000000000" pitchFamily="65" charset="-120"/>
              </a:rPr>
              <a:t>授</a:t>
            </a:r>
            <a:r>
              <a:rPr lang="zh-TW" altLang="en-US" sz="2800" dirty="0" smtClean="0">
                <a:solidFill>
                  <a:schemeClr val="tx1">
                    <a:lumMod val="10000"/>
                  </a:schemeClr>
                </a:solidFill>
                <a:latin typeface="標楷體" panose="03000509000000000000" pitchFamily="65" charset="-120"/>
                <a:ea typeface="標楷體" panose="03000509000000000000" pitchFamily="65" charset="-120"/>
              </a:rPr>
              <a:t>：藍恩明</a:t>
            </a:r>
            <a:endParaRPr lang="zh-TW" altLang="en-US" sz="2800" dirty="0">
              <a:solidFill>
                <a:schemeClr val="tx1">
                  <a:lumMod val="10000"/>
                </a:schemeClr>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3630879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626" y="356260"/>
            <a:ext cx="9729409" cy="729343"/>
          </a:xfrm>
        </p:spPr>
        <p:txBody>
          <a:bodyPr>
            <a:noAutofit/>
          </a:bodyPr>
          <a:lstStyle/>
          <a:p>
            <a:pPr algn="ctr"/>
            <a:r>
              <a:rPr lang="en-US" altLang="zh-TW" dirty="0">
                <a:latin typeface="Times New Roman" panose="02020603050405020304" pitchFamily="18" charset="0"/>
                <a:cs typeface="Times New Roman" panose="02020603050405020304" pitchFamily="18" charset="0"/>
              </a:rPr>
              <a:t>Figure </a:t>
            </a:r>
            <a:r>
              <a:rPr lang="en-US" altLang="zh-TW" dirty="0" smtClean="0">
                <a:latin typeface="Times New Roman" panose="02020603050405020304" pitchFamily="18" charset="0"/>
                <a:cs typeface="Times New Roman" panose="02020603050405020304" pitchFamily="18" charset="0"/>
              </a:rPr>
              <a:t>7. </a:t>
            </a:r>
            <a:r>
              <a:rPr lang="en-US" altLang="zh-TW" dirty="0">
                <a:latin typeface="Times New Roman" panose="02020603050405020304" pitchFamily="18" charset="0"/>
                <a:cs typeface="Times New Roman" panose="02020603050405020304" pitchFamily="18" charset="0"/>
              </a:rPr>
              <a:t>Student Anxiety during a Presentation</a:t>
            </a:r>
            <a:endParaRPr lang="zh-TW" altLang="en-US" dirty="0">
              <a:latin typeface="Times New Roman" panose="02020603050405020304" pitchFamily="18" charset="0"/>
              <a:cs typeface="Times New Roman" panose="02020603050405020304" pitchFamily="18" charset="0"/>
            </a:endParaRPr>
          </a:p>
        </p:txBody>
      </p:sp>
      <p:pic>
        <p:nvPicPr>
          <p:cNvPr id="4" name="內容版面配置區 3"/>
          <p:cNvPicPr>
            <a:picLocks noGrp="1"/>
          </p:cNvPicPr>
          <p:nvPr>
            <p:ph idx="1"/>
          </p:nvPr>
        </p:nvPicPr>
        <p:blipFill>
          <a:blip r:embed="rId2"/>
          <a:stretch>
            <a:fillRect/>
          </a:stretch>
        </p:blipFill>
        <p:spPr>
          <a:xfrm>
            <a:off x="1260765" y="1751143"/>
            <a:ext cx="7301133" cy="4320000"/>
          </a:xfrm>
          <a:prstGeom prst="rect">
            <a:avLst/>
          </a:prstGeom>
        </p:spPr>
      </p:pic>
      <p:pic>
        <p:nvPicPr>
          <p:cNvPr id="3" name="圖片 2"/>
          <p:cNvPicPr>
            <a:picLocks noChangeAspect="1"/>
          </p:cNvPicPr>
          <p:nvPr/>
        </p:nvPicPr>
        <p:blipFill>
          <a:blip r:embed="rId3"/>
          <a:stretch>
            <a:fillRect/>
          </a:stretch>
        </p:blipFill>
        <p:spPr>
          <a:xfrm>
            <a:off x="1260763" y="6071143"/>
            <a:ext cx="7301133" cy="768163"/>
          </a:xfrm>
          <a:prstGeom prst="rect">
            <a:avLst/>
          </a:prstGeom>
        </p:spPr>
      </p:pic>
    </p:spTree>
    <p:extLst>
      <p:ext uri="{BB962C8B-B14F-4D97-AF65-F5344CB8AC3E}">
        <p14:creationId xmlns:p14="http://schemas.microsoft.com/office/powerpoint/2010/main" val="229505360"/>
      </p:ext>
    </p:extLst>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2394" y="440031"/>
            <a:ext cx="9293980" cy="1320800"/>
          </a:xfrm>
        </p:spPr>
        <p:txBody>
          <a:bodyPr>
            <a:normAutofit/>
          </a:bodyPr>
          <a:lstStyle/>
          <a:p>
            <a:pPr algn="ctr"/>
            <a:r>
              <a:rPr lang="en-US" altLang="zh-TW" dirty="0">
                <a:latin typeface="Times New Roman" panose="02020603050405020304" pitchFamily="18" charset="0"/>
                <a:cs typeface="Times New Roman" panose="02020603050405020304" pitchFamily="18" charset="0"/>
              </a:rPr>
              <a:t>Figure </a:t>
            </a:r>
            <a:r>
              <a:rPr lang="en-US" altLang="zh-TW" dirty="0" smtClean="0">
                <a:latin typeface="Times New Roman" panose="02020603050405020304" pitchFamily="18" charset="0"/>
                <a:cs typeface="Times New Roman" panose="02020603050405020304" pitchFamily="18" charset="0"/>
              </a:rPr>
              <a:t>8. </a:t>
            </a:r>
            <a:r>
              <a:rPr lang="en-US" altLang="zh-TW" dirty="0">
                <a:latin typeface="Times New Roman" panose="02020603050405020304" pitchFamily="18" charset="0"/>
                <a:cs typeface="Times New Roman" panose="02020603050405020304" pitchFamily="18" charset="0"/>
              </a:rPr>
              <a:t>Student Attitude toward Instructor Aid</a:t>
            </a:r>
            <a:endParaRPr lang="zh-TW" altLang="en-US" dirty="0">
              <a:latin typeface="Times New Roman" panose="02020603050405020304" pitchFamily="18" charset="0"/>
              <a:cs typeface="Times New Roman" panose="02020603050405020304" pitchFamily="18" charset="0"/>
            </a:endParaRPr>
          </a:p>
        </p:txBody>
      </p:sp>
      <p:pic>
        <p:nvPicPr>
          <p:cNvPr id="4" name="內容版面配置區 3"/>
          <p:cNvPicPr>
            <a:picLocks noGrp="1"/>
          </p:cNvPicPr>
          <p:nvPr>
            <p:ph idx="1"/>
          </p:nvPr>
        </p:nvPicPr>
        <p:blipFill>
          <a:blip r:embed="rId2"/>
          <a:stretch>
            <a:fillRect/>
          </a:stretch>
        </p:blipFill>
        <p:spPr>
          <a:xfrm>
            <a:off x="1334105" y="1760831"/>
            <a:ext cx="7043713" cy="4355297"/>
          </a:xfrm>
          <a:prstGeom prst="rect">
            <a:avLst/>
          </a:prstGeom>
        </p:spPr>
      </p:pic>
      <p:pic>
        <p:nvPicPr>
          <p:cNvPr id="3" name="圖片 2"/>
          <p:cNvPicPr>
            <a:picLocks noChangeAspect="1"/>
          </p:cNvPicPr>
          <p:nvPr/>
        </p:nvPicPr>
        <p:blipFill>
          <a:blip r:embed="rId3"/>
          <a:stretch>
            <a:fillRect/>
          </a:stretch>
        </p:blipFill>
        <p:spPr>
          <a:xfrm>
            <a:off x="1334104" y="6116128"/>
            <a:ext cx="7043713" cy="768163"/>
          </a:xfrm>
          <a:prstGeom prst="rect">
            <a:avLst/>
          </a:prstGeom>
        </p:spPr>
      </p:pic>
    </p:spTree>
    <p:extLst>
      <p:ext uri="{BB962C8B-B14F-4D97-AF65-F5344CB8AC3E}">
        <p14:creationId xmlns:p14="http://schemas.microsoft.com/office/powerpoint/2010/main" val="2257403405"/>
      </p:ext>
    </p:extLst>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3162" y="304800"/>
            <a:ext cx="8785979" cy="1072243"/>
          </a:xfrm>
        </p:spPr>
        <p:txBody>
          <a:bodyPr>
            <a:noAutofit/>
          </a:bodyPr>
          <a:lstStyle/>
          <a:p>
            <a:pPr marL="1800000" indent="-1800000"/>
            <a:r>
              <a:rPr lang="en-US" altLang="zh-TW" dirty="0">
                <a:latin typeface="Times New Roman" panose="02020603050405020304" pitchFamily="18" charset="0"/>
                <a:cs typeface="Times New Roman" panose="02020603050405020304" pitchFamily="18" charset="0"/>
              </a:rPr>
              <a:t>Figure </a:t>
            </a:r>
            <a:r>
              <a:rPr lang="en-US" altLang="zh-TW" dirty="0" smtClean="0">
                <a:latin typeface="Times New Roman" panose="02020603050405020304" pitchFamily="18" charset="0"/>
                <a:cs typeface="Times New Roman" panose="02020603050405020304" pitchFamily="18" charset="0"/>
              </a:rPr>
              <a:t>9. </a:t>
            </a:r>
            <a:r>
              <a:rPr lang="en-US" altLang="zh-TW" dirty="0">
                <a:latin typeface="Times New Roman" panose="02020603050405020304" pitchFamily="18" charset="0"/>
                <a:cs typeface="Times New Roman" panose="02020603050405020304" pitchFamily="18" charset="0"/>
              </a:rPr>
              <a:t>Student Attitude toward Their Improvements</a:t>
            </a:r>
            <a:endParaRPr lang="zh-TW" altLang="en-US" dirty="0"/>
          </a:p>
        </p:txBody>
      </p:sp>
      <p:pic>
        <p:nvPicPr>
          <p:cNvPr id="4" name="內容版面配置區 3"/>
          <p:cNvPicPr>
            <a:picLocks noGrp="1"/>
          </p:cNvPicPr>
          <p:nvPr>
            <p:ph idx="1"/>
          </p:nvPr>
        </p:nvPicPr>
        <p:blipFill>
          <a:blip r:embed="rId2"/>
          <a:stretch>
            <a:fillRect/>
          </a:stretch>
        </p:blipFill>
        <p:spPr>
          <a:xfrm>
            <a:off x="1261218" y="1640120"/>
            <a:ext cx="7200000" cy="4417255"/>
          </a:xfrm>
          <a:prstGeom prst="rect">
            <a:avLst/>
          </a:prstGeom>
        </p:spPr>
      </p:pic>
      <p:sp>
        <p:nvSpPr>
          <p:cNvPr id="5" name="圓角矩形 4"/>
          <p:cNvSpPr/>
          <p:nvPr/>
        </p:nvSpPr>
        <p:spPr>
          <a:xfrm>
            <a:off x="1340867" y="6065681"/>
            <a:ext cx="7200000" cy="6899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US" altLang="zh-TW" dirty="0" smtClean="0"/>
              <a:t>SA = Strongly Agree, A = Agree, N = Neutral, D = Disagree, </a:t>
            </a:r>
          </a:p>
          <a:p>
            <a:pPr algn="ctr"/>
            <a:r>
              <a:rPr lang="en-US" altLang="zh-TW" dirty="0" smtClean="0"/>
              <a:t>SD = Strongly Disagree</a:t>
            </a:r>
            <a:endParaRPr lang="zh-TW" altLang="en-US" dirty="0"/>
          </a:p>
        </p:txBody>
      </p:sp>
    </p:spTree>
    <p:extLst>
      <p:ext uri="{BB962C8B-B14F-4D97-AF65-F5344CB8AC3E}">
        <p14:creationId xmlns:p14="http://schemas.microsoft.com/office/powerpoint/2010/main" val="2416564309"/>
      </p:ext>
    </p:extLst>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0226" y="364837"/>
            <a:ext cx="8596668" cy="1080407"/>
          </a:xfrm>
        </p:spPr>
        <p:txBody>
          <a:bodyPr>
            <a:noAutofit/>
          </a:bodyPr>
          <a:lstStyle/>
          <a:p>
            <a:pPr marL="1980000" indent="-1980000"/>
            <a:r>
              <a:rPr lang="en-US" altLang="zh-TW" dirty="0">
                <a:latin typeface="Times New Roman" panose="02020603050405020304" pitchFamily="18" charset="0"/>
                <a:cs typeface="Times New Roman" panose="02020603050405020304" pitchFamily="18" charset="0"/>
              </a:rPr>
              <a:t>Figure </a:t>
            </a:r>
            <a:r>
              <a:rPr lang="en-US" altLang="zh-TW" dirty="0" smtClean="0">
                <a:latin typeface="Times New Roman" panose="02020603050405020304" pitchFamily="18" charset="0"/>
                <a:cs typeface="Times New Roman" panose="02020603050405020304" pitchFamily="18" charset="0"/>
              </a:rPr>
              <a:t>10. </a:t>
            </a:r>
            <a:r>
              <a:rPr lang="en-US" altLang="zh-TW" dirty="0">
                <a:latin typeface="Times New Roman" panose="02020603050405020304" pitchFamily="18" charset="0"/>
                <a:cs typeface="Times New Roman" panose="02020603050405020304" pitchFamily="18" charset="0"/>
              </a:rPr>
              <a:t>Student Attitude toward the Training Course </a:t>
            </a:r>
            <a:endParaRPr lang="zh-TW" altLang="en-US" dirty="0"/>
          </a:p>
        </p:txBody>
      </p:sp>
      <p:pic>
        <p:nvPicPr>
          <p:cNvPr id="4" name="內容版面配置區 3"/>
          <p:cNvPicPr>
            <a:picLocks noGrp="1"/>
          </p:cNvPicPr>
          <p:nvPr>
            <p:ph idx="1"/>
          </p:nvPr>
        </p:nvPicPr>
        <p:blipFill>
          <a:blip r:embed="rId2"/>
          <a:stretch>
            <a:fillRect/>
          </a:stretch>
        </p:blipFill>
        <p:spPr>
          <a:xfrm>
            <a:off x="1269397" y="1699494"/>
            <a:ext cx="7200000" cy="4419533"/>
          </a:xfrm>
          <a:prstGeom prst="rect">
            <a:avLst/>
          </a:prstGeom>
        </p:spPr>
      </p:pic>
      <p:sp>
        <p:nvSpPr>
          <p:cNvPr id="5" name="圓角矩形 4"/>
          <p:cNvSpPr/>
          <p:nvPr/>
        </p:nvSpPr>
        <p:spPr>
          <a:xfrm>
            <a:off x="1340867" y="6065681"/>
            <a:ext cx="7200000" cy="6899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US" altLang="zh-TW" dirty="0" smtClean="0"/>
              <a:t>SA = Strongly Agree, A = Agree, N = Neutral, D = Disagree, </a:t>
            </a:r>
          </a:p>
          <a:p>
            <a:pPr algn="ctr"/>
            <a:r>
              <a:rPr lang="en-US" altLang="zh-TW" dirty="0" smtClean="0"/>
              <a:t>SD = Strongly Disagree</a:t>
            </a:r>
            <a:endParaRPr lang="zh-TW" altLang="en-US" dirty="0"/>
          </a:p>
        </p:txBody>
      </p:sp>
    </p:spTree>
    <p:extLst>
      <p:ext uri="{BB962C8B-B14F-4D97-AF65-F5344CB8AC3E}">
        <p14:creationId xmlns:p14="http://schemas.microsoft.com/office/powerpoint/2010/main" val="3703881430"/>
      </p:ext>
    </p:extLst>
  </p:cSld>
  <p:clrMapOvr>
    <a:masterClrMapping/>
  </p:clrMapOvr>
  <p:transition spd="slow">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0" indent="0" algn="ctr">
              <a:buNone/>
            </a:pPr>
            <a:r>
              <a:rPr lang="en-US" altLang="zh-TW" sz="6000" dirty="0" smtClean="0">
                <a:latin typeface="Times New Roman" panose="02020603050405020304" pitchFamily="18" charset="0"/>
                <a:cs typeface="Times New Roman" panose="02020603050405020304" pitchFamily="18" charset="0"/>
              </a:rPr>
              <a:t>Interview Results</a:t>
            </a:r>
            <a:endParaRPr lang="zh-TW" alt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398284"/>
      </p:ext>
    </p:extLst>
  </p:cSld>
  <p:clrMapOvr>
    <a:masterClrMapping/>
  </p:clrMapOvr>
  <p:transition spd="slow">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6807" y="162423"/>
            <a:ext cx="8720320" cy="1320800"/>
          </a:xfrm>
        </p:spPr>
        <p:txBody>
          <a:bodyPr>
            <a:noAutofit/>
          </a:bodyPr>
          <a:lstStyle/>
          <a:p>
            <a:pPr marL="742950" indent="-742950">
              <a:buFont typeface="+mj-lt"/>
              <a:buAutoNum type="arabicPeriod"/>
            </a:pPr>
            <a:r>
              <a:rPr lang="en-US" altLang="zh-TW" dirty="0" smtClean="0">
                <a:latin typeface="Times New Roman" panose="02020603050405020304" pitchFamily="18" charset="0"/>
                <a:cs typeface="Times New Roman" panose="02020603050405020304" pitchFamily="18" charset="0"/>
              </a:rPr>
              <a:t>During </a:t>
            </a:r>
            <a:r>
              <a:rPr lang="en-US" altLang="zh-TW" dirty="0">
                <a:latin typeface="Times New Roman" panose="02020603050405020304" pitchFamily="18" charset="0"/>
                <a:cs typeface="Times New Roman" panose="02020603050405020304" pitchFamily="18" charset="0"/>
              </a:rPr>
              <a:t>the course of your project writing, </a:t>
            </a:r>
            <a:r>
              <a:rPr lang="en-US" altLang="zh-TW" dirty="0" smtClean="0">
                <a:latin typeface="Times New Roman" panose="02020603050405020304" pitchFamily="18" charset="0"/>
                <a:cs typeface="Times New Roman" panose="02020603050405020304" pitchFamily="18" charset="0"/>
              </a:rPr>
              <a:t>what </a:t>
            </a:r>
            <a:r>
              <a:rPr lang="en-US" altLang="zh-TW" dirty="0">
                <a:latin typeface="Times New Roman" panose="02020603050405020304" pitchFamily="18" charset="0"/>
                <a:cs typeface="Times New Roman" panose="02020603050405020304" pitchFamily="18" charset="0"/>
              </a:rPr>
              <a:t>kind of assistance did your instructor provide?</a:t>
            </a:r>
            <a:r>
              <a:rPr lang="en-US" altLang="zh-TW" sz="2800" dirty="0"/>
              <a:t/>
            </a:r>
            <a:br>
              <a:rPr lang="en-US" altLang="zh-TW" sz="2800" dirty="0"/>
            </a:br>
            <a:endParaRPr lang="zh-TW" altLang="en-US" sz="2800" dirty="0"/>
          </a:p>
        </p:txBody>
      </p:sp>
      <p:sp>
        <p:nvSpPr>
          <p:cNvPr id="3" name="內容版面配置區 2"/>
          <p:cNvSpPr>
            <a:spLocks noGrp="1"/>
          </p:cNvSpPr>
          <p:nvPr>
            <p:ph idx="1"/>
          </p:nvPr>
        </p:nvSpPr>
        <p:spPr>
          <a:xfrm>
            <a:off x="227082" y="1800558"/>
            <a:ext cx="9637354" cy="5374777"/>
          </a:xfrm>
        </p:spPr>
        <p:txBody>
          <a:bodyPr>
            <a:noAutofit/>
          </a:bodyPr>
          <a:lstStyle/>
          <a:p>
            <a:pPr marL="0" indent="0">
              <a:buNone/>
            </a:pPr>
            <a:endParaRPr lang="en-US" altLang="zh-TW" sz="2300" i="1" smtClean="0"/>
          </a:p>
          <a:p>
            <a:pPr algn="just"/>
            <a:r>
              <a:rPr lang="en-US" altLang="zh-TW" sz="2800" i="1" smtClean="0">
                <a:solidFill>
                  <a:srgbClr val="FF0000"/>
                </a:solidFill>
                <a:latin typeface="Times New Roman" panose="02020603050405020304" pitchFamily="18" charset="0"/>
                <a:cs typeface="Times New Roman" panose="02020603050405020304" pitchFamily="18" charset="0"/>
              </a:rPr>
              <a:t>“We did not know how to operate SPSS, so the teacher asked someone else to do it for us. Also, the teacher gave us a research project that was already half-finished and wanted us to continue from there.” (Student A, interviewed). </a:t>
            </a:r>
          </a:p>
          <a:p>
            <a:endParaRPr lang="en-US" altLang="zh-TW" sz="2800" i="1" smtClean="0">
              <a:solidFill>
                <a:schemeClr val="bg2">
                  <a:lumMod val="10000"/>
                </a:schemeClr>
              </a:solidFill>
              <a:latin typeface="Times New Roman" panose="02020603050405020304" pitchFamily="18" charset="0"/>
              <a:cs typeface="Times New Roman" panose="02020603050405020304" pitchFamily="18" charset="0"/>
            </a:endParaRPr>
          </a:p>
          <a:p>
            <a:pPr algn="just"/>
            <a:r>
              <a:rPr lang="en-US" altLang="zh-TW" sz="2800" i="1" smtClean="0">
                <a:solidFill>
                  <a:srgbClr val="FF0000"/>
                </a:solidFill>
                <a:latin typeface="Times New Roman" panose="02020603050405020304" pitchFamily="18" charset="0"/>
                <a:cs typeface="Times New Roman" panose="02020603050405020304" pitchFamily="18" charset="0"/>
              </a:rPr>
              <a:t>“Most of this project was not written by us; instead, our teacher did most of the writing because our performance was considered not good enough. Our job was to conduct the survey and look for relevant papers.” (Student C, interviewed). </a:t>
            </a:r>
            <a:r>
              <a:rPr lang="zh-TW" altLang="en-US" sz="2800" i="1" smtClean="0">
                <a:solidFill>
                  <a:srgbClr val="FF0000"/>
                </a:solidFill>
                <a:latin typeface="Times New Roman" panose="02020603050405020304" pitchFamily="18" charset="0"/>
                <a:cs typeface="Times New Roman" panose="02020603050405020304" pitchFamily="18" charset="0"/>
              </a:rPr>
              <a:t>**</a:t>
            </a:r>
            <a:endParaRPr lang="en-US" altLang="zh-TW" sz="2800" i="1" smtClean="0">
              <a:solidFill>
                <a:srgbClr val="FF0000"/>
              </a:solidFill>
              <a:latin typeface="Times New Roman" panose="02020603050405020304" pitchFamily="18" charset="0"/>
              <a:cs typeface="Times New Roman" panose="02020603050405020304" pitchFamily="18" charset="0"/>
            </a:endParaRPr>
          </a:p>
          <a:p>
            <a:pPr algn="just"/>
            <a:endParaRPr lang="en-US" altLang="zh-TW" sz="2800" i="1" smtClean="0">
              <a:solidFill>
                <a:srgbClr val="FF0000"/>
              </a:solidFill>
              <a:latin typeface="Times New Roman" panose="02020603050405020304" pitchFamily="18" charset="0"/>
              <a:cs typeface="Times New Roman" panose="02020603050405020304" pitchFamily="18" charset="0"/>
            </a:endParaRPr>
          </a:p>
          <a:p>
            <a:pPr algn="just">
              <a:buNone/>
            </a:pPr>
            <a:endParaRPr lang="en-US" altLang="zh-TW" sz="2300" i="1" dirty="0">
              <a:solidFill>
                <a:srgbClr val="FF0000"/>
              </a:solidFill>
              <a:latin typeface="Times New Roman" panose="02020603050405020304" pitchFamily="18" charset="0"/>
              <a:cs typeface="Times New Roman" panose="02020603050405020304" pitchFamily="18" charset="0"/>
            </a:endParaRPr>
          </a:p>
        </p:txBody>
      </p:sp>
      <p:sp>
        <p:nvSpPr>
          <p:cNvPr id="4" name="文字方塊 3"/>
          <p:cNvSpPr txBox="1"/>
          <p:nvPr/>
        </p:nvSpPr>
        <p:spPr>
          <a:xfrm>
            <a:off x="9393383" y="995560"/>
            <a:ext cx="2632363" cy="129266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zh-TW" altLang="en-US" sz="2000" dirty="0">
                <a:solidFill>
                  <a:srgbClr val="FF0000"/>
                </a:solidFill>
                <a:latin typeface="Times New Roman" panose="02020603050405020304" pitchFamily="18" charset="0"/>
                <a:cs typeface="Times New Roman" panose="02020603050405020304" pitchFamily="18" charset="0"/>
              </a:rPr>
              <a:t>■</a:t>
            </a:r>
            <a:r>
              <a:rPr lang="zh-TW" altLang="en-US" sz="2000" dirty="0">
                <a:latin typeface="Times New Roman" panose="02020603050405020304" pitchFamily="18" charset="0"/>
                <a:cs typeface="Times New Roman" panose="02020603050405020304" pitchFamily="18" charset="0"/>
              </a:rPr>
              <a:t>  </a:t>
            </a:r>
            <a:r>
              <a:rPr lang="en-US" altLang="zh-TW" sz="2000" dirty="0">
                <a:solidFill>
                  <a:srgbClr val="FF0000"/>
                </a:solidFill>
                <a:latin typeface="Times New Roman" panose="02020603050405020304" pitchFamily="18" charset="0"/>
                <a:cs typeface="Times New Roman" panose="02020603050405020304" pitchFamily="18" charset="0"/>
              </a:rPr>
              <a:t>Positive </a:t>
            </a:r>
            <a:r>
              <a:rPr lang="en-US" altLang="zh-TW" sz="2000" dirty="0" smtClean="0">
                <a:solidFill>
                  <a:srgbClr val="FF0000"/>
                </a:solidFill>
                <a:latin typeface="Times New Roman" panose="02020603050405020304" pitchFamily="18" charset="0"/>
                <a:cs typeface="Times New Roman" panose="02020603050405020304" pitchFamily="18" charset="0"/>
              </a:rPr>
              <a:t>Feedback</a:t>
            </a:r>
            <a:endParaRPr lang="en-US" altLang="zh-TW" sz="2000" dirty="0">
              <a:solidFill>
                <a:srgbClr val="FF0000"/>
              </a:solidFill>
              <a:latin typeface="Times New Roman" panose="02020603050405020304" pitchFamily="18" charset="0"/>
              <a:cs typeface="Times New Roman" panose="02020603050405020304" pitchFamily="18" charset="0"/>
            </a:endParaRPr>
          </a:p>
          <a:p>
            <a:endParaRPr lang="en-US" altLang="zh-TW" sz="2000" dirty="0">
              <a:latin typeface="Times New Roman" panose="02020603050405020304" pitchFamily="18" charset="0"/>
              <a:cs typeface="Times New Roman" panose="02020603050405020304" pitchFamily="18" charset="0"/>
            </a:endParaRPr>
          </a:p>
          <a:p>
            <a:r>
              <a:rPr lang="zh-TW" altLang="en-US" sz="2000" dirty="0">
                <a:latin typeface="Times New Roman" panose="02020603050405020304" pitchFamily="18" charset="0"/>
                <a:cs typeface="Times New Roman" panose="02020603050405020304" pitchFamily="18" charset="0"/>
              </a:rPr>
              <a:t>■ </a:t>
            </a:r>
            <a:r>
              <a:rPr lang="en-US" altLang="zh-TW" sz="2000" dirty="0">
                <a:latin typeface="Times New Roman" panose="02020603050405020304" pitchFamily="18" charset="0"/>
                <a:cs typeface="Times New Roman" panose="02020603050405020304" pitchFamily="18" charset="0"/>
              </a:rPr>
              <a:t> Negative </a:t>
            </a:r>
            <a:r>
              <a:rPr lang="en-US" altLang="zh-TW" sz="2000" dirty="0" smtClean="0">
                <a:latin typeface="Times New Roman" panose="02020603050405020304" pitchFamily="18" charset="0"/>
                <a:cs typeface="Times New Roman" panose="02020603050405020304" pitchFamily="18" charset="0"/>
              </a:rPr>
              <a:t>Feedback</a:t>
            </a:r>
            <a:endParaRPr lang="zh-TW" altLang="en-US" sz="2000" dirty="0">
              <a:latin typeface="Times New Roman" panose="02020603050405020304" pitchFamily="18" charset="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417962515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11116" y="443345"/>
            <a:ext cx="9464734" cy="6220692"/>
          </a:xfrm>
        </p:spPr>
        <p:txBody>
          <a:bodyPr>
            <a:noAutofit/>
          </a:bodyPr>
          <a:lstStyle/>
          <a:p>
            <a:pPr algn="just"/>
            <a:r>
              <a:rPr lang="en-US" altLang="zh-TW" sz="2800" i="1" dirty="0" smtClean="0">
                <a:solidFill>
                  <a:schemeClr val="bg2">
                    <a:lumMod val="10000"/>
                  </a:schemeClr>
                </a:solidFill>
                <a:latin typeface="Times New Roman" panose="02020603050405020304" pitchFamily="18" charset="0"/>
                <a:cs typeface="Times New Roman" panose="02020603050405020304" pitchFamily="18" charset="0"/>
              </a:rPr>
              <a:t>“</a:t>
            </a:r>
            <a:r>
              <a:rPr lang="en-US" altLang="zh-TW" sz="2800" i="1" dirty="0">
                <a:solidFill>
                  <a:schemeClr val="bg2">
                    <a:lumMod val="10000"/>
                  </a:schemeClr>
                </a:solidFill>
                <a:latin typeface="Times New Roman" panose="02020603050405020304" pitchFamily="18" charset="0"/>
                <a:cs typeface="Times New Roman" panose="02020603050405020304" pitchFamily="18" charset="0"/>
              </a:rPr>
              <a:t>Our instructor gave us clear directions and showed us the structuring and every steps and details of our research from the beginning. Besides, the instructor guided us how to apply the correct method to look for relevant data.” </a:t>
            </a:r>
            <a:endParaRPr lang="en-US" altLang="zh-TW" sz="2800" i="1" dirty="0" smtClean="0">
              <a:solidFill>
                <a:schemeClr val="bg2">
                  <a:lumMod val="10000"/>
                </a:schemeClr>
              </a:solidFill>
              <a:latin typeface="Times New Roman" panose="02020603050405020304" pitchFamily="18" charset="0"/>
              <a:cs typeface="Times New Roman" panose="02020603050405020304" pitchFamily="18" charset="0"/>
            </a:endParaRPr>
          </a:p>
          <a:p>
            <a:pPr marL="0" indent="0" algn="just">
              <a:buNone/>
            </a:pPr>
            <a:r>
              <a:rPr lang="zh-TW" altLang="en-US" sz="2800" i="1" dirty="0">
                <a:solidFill>
                  <a:schemeClr val="bg2">
                    <a:lumMod val="10000"/>
                  </a:schemeClr>
                </a:solidFill>
                <a:latin typeface="Times New Roman" panose="02020603050405020304" pitchFamily="18" charset="0"/>
                <a:cs typeface="Times New Roman" panose="02020603050405020304" pitchFamily="18" charset="0"/>
              </a:rPr>
              <a:t> </a:t>
            </a:r>
            <a:r>
              <a:rPr lang="zh-TW" altLang="en-US" sz="2800" i="1" dirty="0" smtClean="0">
                <a:solidFill>
                  <a:schemeClr val="bg2">
                    <a:lumMod val="10000"/>
                  </a:schemeClr>
                </a:solidFill>
                <a:latin typeface="Times New Roman" panose="02020603050405020304" pitchFamily="18" charset="0"/>
                <a:cs typeface="Times New Roman" panose="02020603050405020304" pitchFamily="18" charset="0"/>
              </a:rPr>
              <a:t>   </a:t>
            </a:r>
            <a:r>
              <a:rPr lang="en-US" altLang="zh-TW" sz="2800" i="1" dirty="0" smtClean="0">
                <a:solidFill>
                  <a:schemeClr val="bg2">
                    <a:lumMod val="10000"/>
                  </a:schemeClr>
                </a:solidFill>
                <a:latin typeface="Times New Roman" panose="02020603050405020304" pitchFamily="18" charset="0"/>
                <a:cs typeface="Times New Roman" panose="02020603050405020304" pitchFamily="18" charset="0"/>
              </a:rPr>
              <a:t>(</a:t>
            </a:r>
            <a:r>
              <a:rPr lang="en-US" altLang="zh-TW" sz="2800" i="1" dirty="0">
                <a:solidFill>
                  <a:schemeClr val="bg2">
                    <a:lumMod val="10000"/>
                  </a:schemeClr>
                </a:solidFill>
                <a:latin typeface="Times New Roman" panose="02020603050405020304" pitchFamily="18" charset="0"/>
                <a:cs typeface="Times New Roman" panose="02020603050405020304" pitchFamily="18" charset="0"/>
              </a:rPr>
              <a:t>Student E, interviewed). </a:t>
            </a:r>
            <a:endParaRPr lang="en-US" altLang="zh-TW" sz="2800" i="1" dirty="0" smtClean="0">
              <a:solidFill>
                <a:schemeClr val="bg2">
                  <a:lumMod val="10000"/>
                </a:schemeClr>
              </a:solidFill>
              <a:latin typeface="Times New Roman" panose="02020603050405020304" pitchFamily="18" charset="0"/>
              <a:cs typeface="Times New Roman" panose="02020603050405020304" pitchFamily="18" charset="0"/>
            </a:endParaRPr>
          </a:p>
          <a:p>
            <a:pPr marL="0" indent="0" algn="just">
              <a:buNone/>
            </a:pPr>
            <a:endParaRPr lang="en-US" altLang="zh-TW" sz="2800" i="1" dirty="0">
              <a:solidFill>
                <a:schemeClr val="bg2">
                  <a:lumMod val="10000"/>
                </a:schemeClr>
              </a:solidFill>
              <a:latin typeface="Times New Roman" panose="02020603050405020304" pitchFamily="18" charset="0"/>
              <a:cs typeface="Times New Roman" panose="02020603050405020304" pitchFamily="18" charset="0"/>
            </a:endParaRPr>
          </a:p>
          <a:p>
            <a:pPr algn="just"/>
            <a:r>
              <a:rPr lang="en-US" altLang="zh-TW" sz="2800" i="1" dirty="0">
                <a:solidFill>
                  <a:schemeClr val="bg2">
                    <a:lumMod val="10000"/>
                  </a:schemeClr>
                </a:solidFill>
                <a:latin typeface="Times New Roman" panose="02020603050405020304" pitchFamily="18" charset="0"/>
                <a:cs typeface="Times New Roman" panose="02020603050405020304" pitchFamily="18" charset="0"/>
              </a:rPr>
              <a:t>“Our instructor helped us revise our writing and prepare for the oral presentation with patience. After our oral presentation, our instructor continued to provide detailed suggestions to help us finish the revision</a:t>
            </a:r>
            <a:r>
              <a:rPr lang="en-US" altLang="zh-TW" sz="2800" i="1" dirty="0" smtClean="0">
                <a:solidFill>
                  <a:schemeClr val="bg2">
                    <a:lumMod val="10000"/>
                  </a:schemeClr>
                </a:solidFill>
                <a:latin typeface="Times New Roman" panose="02020603050405020304" pitchFamily="18" charset="0"/>
                <a:cs typeface="Times New Roman" panose="02020603050405020304" pitchFamily="18" charset="0"/>
              </a:rPr>
              <a:t>.”</a:t>
            </a:r>
          </a:p>
          <a:p>
            <a:pPr marL="0" indent="0" algn="just">
              <a:buNone/>
            </a:pPr>
            <a:r>
              <a:rPr lang="en-US" altLang="zh-TW" sz="2800" i="1" dirty="0">
                <a:solidFill>
                  <a:schemeClr val="bg2">
                    <a:lumMod val="10000"/>
                  </a:schemeClr>
                </a:solidFill>
                <a:latin typeface="Times New Roman" panose="02020603050405020304" pitchFamily="18" charset="0"/>
                <a:cs typeface="Times New Roman" panose="02020603050405020304" pitchFamily="18" charset="0"/>
              </a:rPr>
              <a:t> </a:t>
            </a:r>
            <a:r>
              <a:rPr lang="en-US" altLang="zh-TW" sz="2800" i="1" dirty="0" smtClean="0">
                <a:solidFill>
                  <a:schemeClr val="bg2">
                    <a:lumMod val="10000"/>
                  </a:schemeClr>
                </a:solidFill>
                <a:latin typeface="Times New Roman" panose="02020603050405020304" pitchFamily="18" charset="0"/>
                <a:cs typeface="Times New Roman" panose="02020603050405020304" pitchFamily="18" charset="0"/>
              </a:rPr>
              <a:t>  (</a:t>
            </a:r>
            <a:r>
              <a:rPr lang="en-US" altLang="zh-TW" sz="2800" i="1" dirty="0">
                <a:solidFill>
                  <a:schemeClr val="bg2">
                    <a:lumMod val="10000"/>
                  </a:schemeClr>
                </a:solidFill>
                <a:latin typeface="Times New Roman" panose="02020603050405020304" pitchFamily="18" charset="0"/>
                <a:cs typeface="Times New Roman" panose="02020603050405020304" pitchFamily="18" charset="0"/>
              </a:rPr>
              <a:t>Student D, interviewed). </a:t>
            </a:r>
            <a:endParaRPr lang="zh-TW" altLang="zh-TW" sz="2800" i="1" dirty="0">
              <a:solidFill>
                <a:schemeClr val="bg2">
                  <a:lumMod val="10000"/>
                </a:schemeClr>
              </a:solidFill>
              <a:latin typeface="Times New Roman" panose="02020603050405020304" pitchFamily="18" charset="0"/>
              <a:cs typeface="Times New Roman" panose="02020603050405020304" pitchFamily="18" charset="0"/>
            </a:endParaRPr>
          </a:p>
          <a:p>
            <a:endParaRPr lang="zh-TW" altLang="en-US" sz="1200" dirty="0"/>
          </a:p>
        </p:txBody>
      </p:sp>
    </p:spTree>
    <p:extLst>
      <p:ext uri="{BB962C8B-B14F-4D97-AF65-F5344CB8AC3E}">
        <p14:creationId xmlns:p14="http://schemas.microsoft.com/office/powerpoint/2010/main" val="130696094"/>
      </p:ext>
    </p:extLst>
  </p:cSld>
  <p:clrMapOvr>
    <a:masterClrMapping/>
  </p:clrMapOvr>
  <p:transition spd="slow">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9515" y="108492"/>
            <a:ext cx="9048557" cy="1320800"/>
          </a:xfrm>
        </p:spPr>
        <p:txBody>
          <a:bodyPr>
            <a:noAutofit/>
          </a:bodyPr>
          <a:lstStyle/>
          <a:p>
            <a:pPr marL="742950" indent="-742950">
              <a:buFont typeface="+mj-lt"/>
              <a:buAutoNum type="arabicPeriod" startAt="2"/>
            </a:pPr>
            <a:r>
              <a:rPr lang="en-US" altLang="zh-TW" dirty="0" smtClean="0">
                <a:latin typeface="Times New Roman" panose="02020603050405020304" pitchFamily="18" charset="0"/>
                <a:cs typeface="Times New Roman" panose="02020603050405020304" pitchFamily="18" charset="0"/>
              </a:rPr>
              <a:t>In your opinion, what is the main cause for   your anxiety during this project writing task?</a:t>
            </a:r>
            <a:r>
              <a:rPr lang="en-US" altLang="zh-TW" dirty="0" smtClean="0"/>
              <a:t/>
            </a:r>
            <a:br>
              <a:rPr lang="en-US" altLang="zh-TW" dirty="0" smtClean="0"/>
            </a:br>
            <a:endParaRPr lang="zh-TW" altLang="en-US" dirty="0"/>
          </a:p>
        </p:txBody>
      </p:sp>
      <p:sp>
        <p:nvSpPr>
          <p:cNvPr id="3" name="內容版面配置區 2"/>
          <p:cNvSpPr>
            <a:spLocks noGrp="1"/>
          </p:cNvSpPr>
          <p:nvPr>
            <p:ph idx="1"/>
          </p:nvPr>
        </p:nvSpPr>
        <p:spPr>
          <a:xfrm>
            <a:off x="358020" y="932802"/>
            <a:ext cx="9020848" cy="5315597"/>
          </a:xfrm>
        </p:spPr>
        <p:txBody>
          <a:bodyPr>
            <a:noAutofit/>
          </a:bodyPr>
          <a:lstStyle/>
          <a:p>
            <a:pPr marL="0" indent="0">
              <a:buNone/>
            </a:pPr>
            <a:endParaRPr lang="en-US" altLang="zh-TW" sz="2400" i="1" dirty="0"/>
          </a:p>
          <a:p>
            <a:pPr algn="just"/>
            <a:r>
              <a:rPr lang="en-US" altLang="zh-TW" sz="2800" i="1" dirty="0" smtClean="0">
                <a:solidFill>
                  <a:srgbClr val="FF0000"/>
                </a:solidFill>
                <a:latin typeface="Times New Roman" panose="02020603050405020304" pitchFamily="18" charset="0"/>
                <a:cs typeface="Times New Roman" panose="02020603050405020304" pitchFamily="18" charset="0"/>
              </a:rPr>
              <a:t>“We often had difficulties communicating because the instructor’s directions were often inconsistent and ambiguous, which made us very anxious.” </a:t>
            </a:r>
          </a:p>
          <a:p>
            <a:pPr marL="0" indent="0" algn="just">
              <a:buNone/>
            </a:pPr>
            <a:r>
              <a:rPr lang="zh-TW" altLang="en-US" sz="2800" i="1" dirty="0">
                <a:solidFill>
                  <a:srgbClr val="FF0000"/>
                </a:solidFill>
                <a:latin typeface="Times New Roman" panose="02020603050405020304" pitchFamily="18" charset="0"/>
                <a:cs typeface="Times New Roman" panose="02020603050405020304" pitchFamily="18" charset="0"/>
              </a:rPr>
              <a:t> </a:t>
            </a:r>
            <a:r>
              <a:rPr lang="zh-TW" altLang="en-US" sz="2800" i="1" dirty="0" smtClean="0">
                <a:solidFill>
                  <a:srgbClr val="FF0000"/>
                </a:solidFill>
                <a:latin typeface="Times New Roman" panose="02020603050405020304" pitchFamily="18" charset="0"/>
                <a:cs typeface="Times New Roman" panose="02020603050405020304" pitchFamily="18" charset="0"/>
              </a:rPr>
              <a:t>   </a:t>
            </a:r>
            <a:r>
              <a:rPr lang="en-US" altLang="zh-TW" sz="2800" i="1" dirty="0" smtClean="0">
                <a:solidFill>
                  <a:srgbClr val="FF0000"/>
                </a:solidFill>
                <a:latin typeface="Times New Roman" panose="02020603050405020304" pitchFamily="18" charset="0"/>
                <a:cs typeface="Times New Roman" panose="02020603050405020304" pitchFamily="18" charset="0"/>
              </a:rPr>
              <a:t>(Student A, interviewed). </a:t>
            </a:r>
          </a:p>
          <a:p>
            <a:pPr algn="just"/>
            <a:r>
              <a:rPr lang="en-US" altLang="zh-TW" sz="2800" i="1" dirty="0">
                <a:solidFill>
                  <a:srgbClr val="FF0000"/>
                </a:solidFill>
                <a:latin typeface="Times New Roman" panose="02020603050405020304" pitchFamily="18" charset="0"/>
                <a:cs typeface="Times New Roman" panose="02020603050405020304" pitchFamily="18" charset="0"/>
              </a:rPr>
              <a:t>“My anxiety mainly came from my group member, not the instructor. I think one of the member’s frequent absence, lack of participation, and subjectivity seriously increased my anxiety level and also hindered the progression of our project.” (Student D, interviewed). </a:t>
            </a:r>
            <a:endParaRPr lang="en-US" altLang="zh-TW" sz="2800" i="1" dirty="0">
              <a:latin typeface="Times New Roman" panose="02020603050405020304" pitchFamily="18" charset="0"/>
              <a:cs typeface="Times New Roman" panose="02020603050405020304" pitchFamily="18" charset="0"/>
            </a:endParaRPr>
          </a:p>
          <a:p>
            <a:pPr algn="just"/>
            <a:r>
              <a:rPr lang="en-US" altLang="zh-TW" sz="2800" i="1" dirty="0">
                <a:solidFill>
                  <a:schemeClr val="bg2">
                    <a:lumMod val="10000"/>
                  </a:schemeClr>
                </a:solidFill>
                <a:latin typeface="Times New Roman" panose="02020603050405020304" pitchFamily="18" charset="0"/>
                <a:cs typeface="Times New Roman" panose="02020603050405020304" pitchFamily="18" charset="0"/>
              </a:rPr>
              <a:t>“I did not have much anxiety from the GRP.” </a:t>
            </a:r>
          </a:p>
          <a:p>
            <a:pPr marL="0" indent="0" algn="just">
              <a:buNone/>
            </a:pPr>
            <a:r>
              <a:rPr lang="zh-TW" altLang="en-US" sz="2800" i="1" dirty="0">
                <a:solidFill>
                  <a:schemeClr val="bg2">
                    <a:lumMod val="10000"/>
                  </a:schemeClr>
                </a:solidFill>
                <a:latin typeface="Times New Roman" panose="02020603050405020304" pitchFamily="18" charset="0"/>
                <a:cs typeface="Times New Roman" panose="02020603050405020304" pitchFamily="18" charset="0"/>
              </a:rPr>
              <a:t>    </a:t>
            </a:r>
            <a:r>
              <a:rPr lang="en-US" altLang="zh-TW" sz="2800" i="1" dirty="0">
                <a:solidFill>
                  <a:schemeClr val="bg2">
                    <a:lumMod val="10000"/>
                  </a:schemeClr>
                </a:solidFill>
                <a:latin typeface="Times New Roman" panose="02020603050405020304" pitchFamily="18" charset="0"/>
                <a:cs typeface="Times New Roman" panose="02020603050405020304" pitchFamily="18" charset="0"/>
              </a:rPr>
              <a:t>(Student E, interviewed).</a:t>
            </a:r>
            <a:endParaRPr lang="zh-TW" altLang="en-US" sz="2800" i="1" dirty="0">
              <a:solidFill>
                <a:schemeClr val="bg2">
                  <a:lumMod val="10000"/>
                </a:schemeClr>
              </a:solidFill>
              <a:latin typeface="Times New Roman" panose="02020603050405020304" pitchFamily="18" charset="0"/>
              <a:cs typeface="Times New Roman" panose="02020603050405020304" pitchFamily="18" charset="0"/>
            </a:endParaRPr>
          </a:p>
          <a:p>
            <a:pPr marL="0" indent="0" algn="just">
              <a:buNone/>
            </a:pPr>
            <a:endParaRPr lang="en-US" altLang="zh-TW" sz="2300" i="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altLang="zh-TW" sz="140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7459642"/>
      </p:ext>
    </p:extLst>
  </p:cSld>
  <p:clrMapOvr>
    <a:masterClrMapping/>
  </p:clrMapOvr>
  <p:transition spd="slow">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79791" y="130811"/>
            <a:ext cx="9581627" cy="3305116"/>
          </a:xfrm>
        </p:spPr>
        <p:txBody>
          <a:bodyPr>
            <a:noAutofit/>
          </a:bodyPr>
          <a:lstStyle/>
          <a:p>
            <a:pPr marL="742950" indent="-742950">
              <a:buFont typeface="+mj-lt"/>
              <a:buAutoNum type="arabicPeriod" startAt="3"/>
            </a:pPr>
            <a:r>
              <a:rPr lang="en-US" altLang="zh-TW" dirty="0" smtClean="0">
                <a:latin typeface="Times New Roman" panose="02020603050405020304" pitchFamily="18" charset="0"/>
                <a:cs typeface="Times New Roman" panose="02020603050405020304" pitchFamily="18" charset="0"/>
              </a:rPr>
              <a:t>Do </a:t>
            </a:r>
            <a:r>
              <a:rPr lang="en-US" altLang="zh-TW" dirty="0">
                <a:latin typeface="Times New Roman" panose="02020603050405020304" pitchFamily="18" charset="0"/>
                <a:cs typeface="Times New Roman" panose="02020603050405020304" pitchFamily="18" charset="0"/>
              </a:rPr>
              <a:t>you think that the English courses offered by the department were effective and sufficient for you to handle your project? If not enough? Which part do you think is not enough?</a:t>
            </a:r>
            <a:br>
              <a:rPr lang="en-US" altLang="zh-TW" dirty="0">
                <a:latin typeface="Times New Roman" panose="02020603050405020304" pitchFamily="18" charset="0"/>
                <a:cs typeface="Times New Roman" panose="02020603050405020304" pitchFamily="18" charset="0"/>
              </a:rPr>
            </a:b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57739" y="1658679"/>
            <a:ext cx="9468152" cy="4972272"/>
          </a:xfrm>
        </p:spPr>
        <p:txBody>
          <a:bodyPr>
            <a:noAutofit/>
          </a:bodyPr>
          <a:lstStyle/>
          <a:p>
            <a:endParaRPr lang="en-US" altLang="zh-TW" sz="2300" i="1" dirty="0"/>
          </a:p>
          <a:p>
            <a:endParaRPr lang="en-US" altLang="zh-TW" sz="2300" i="1" dirty="0" smtClean="0">
              <a:solidFill>
                <a:srgbClr val="FF0000"/>
              </a:solidFill>
              <a:latin typeface="Times New Roman" panose="02020603050405020304" pitchFamily="18" charset="0"/>
              <a:cs typeface="Times New Roman" panose="02020603050405020304" pitchFamily="18" charset="0"/>
            </a:endParaRPr>
          </a:p>
          <a:p>
            <a:r>
              <a:rPr lang="en-US" altLang="zh-TW" sz="2800" i="1" dirty="0" smtClean="0">
                <a:solidFill>
                  <a:srgbClr val="FF0000"/>
                </a:solidFill>
                <a:latin typeface="Times New Roman" panose="02020603050405020304" pitchFamily="18" charset="0"/>
                <a:cs typeface="Times New Roman" panose="02020603050405020304" pitchFamily="18" charset="0"/>
              </a:rPr>
              <a:t>“No, it’s not enough. The instructors should teach the students how to use the survey system before we conduct the survey.” </a:t>
            </a:r>
          </a:p>
          <a:p>
            <a:pPr marL="0" indent="0">
              <a:buNone/>
            </a:pPr>
            <a:r>
              <a:rPr lang="en-US" altLang="zh-TW" sz="2800" i="1" dirty="0" smtClean="0">
                <a:solidFill>
                  <a:srgbClr val="FF0000"/>
                </a:solidFill>
                <a:latin typeface="Times New Roman" panose="02020603050405020304" pitchFamily="18" charset="0"/>
                <a:cs typeface="Times New Roman" panose="02020603050405020304" pitchFamily="18" charset="0"/>
              </a:rPr>
              <a:t>     (Student A, interviewed). </a:t>
            </a:r>
          </a:p>
          <a:p>
            <a:r>
              <a:rPr lang="en-US" altLang="zh-TW" sz="2800" i="1" dirty="0">
                <a:solidFill>
                  <a:srgbClr val="FF0000"/>
                </a:solidFill>
                <a:latin typeface="Times New Roman" panose="02020603050405020304" pitchFamily="18" charset="0"/>
                <a:cs typeface="Times New Roman" panose="02020603050405020304" pitchFamily="18" charset="0"/>
              </a:rPr>
              <a:t>“The SPSS course taught in the department is not useful, so the department should make improvements in this regard.” </a:t>
            </a:r>
          </a:p>
          <a:p>
            <a:pPr>
              <a:buNone/>
            </a:pPr>
            <a:r>
              <a:rPr lang="en-US" altLang="zh-TW" sz="2800" i="1" dirty="0">
                <a:solidFill>
                  <a:srgbClr val="FF0000"/>
                </a:solidFill>
                <a:latin typeface="Times New Roman" panose="02020603050405020304" pitchFamily="18" charset="0"/>
                <a:cs typeface="Times New Roman" panose="02020603050405020304" pitchFamily="18" charset="0"/>
              </a:rPr>
              <a:t>    (Student C, interviewed</a:t>
            </a:r>
            <a:r>
              <a:rPr lang="en-US" altLang="zh-TW" sz="2800" i="1" dirty="0" smtClean="0">
                <a:solidFill>
                  <a:srgbClr val="FF0000"/>
                </a:solidFill>
                <a:latin typeface="Times New Roman" panose="02020603050405020304" pitchFamily="18" charset="0"/>
                <a:cs typeface="Times New Roman" panose="02020603050405020304" pitchFamily="18" charset="0"/>
              </a:rPr>
              <a:t>).</a:t>
            </a:r>
          </a:p>
          <a:p>
            <a:pPr algn="just"/>
            <a:r>
              <a:rPr lang="en-US" altLang="zh-TW" sz="2800" i="1" dirty="0">
                <a:solidFill>
                  <a:srgbClr val="FF0000"/>
                </a:solidFill>
                <a:latin typeface="Times New Roman" panose="02020603050405020304" pitchFamily="18" charset="0"/>
                <a:cs typeface="Times New Roman" panose="02020603050405020304" pitchFamily="18" charset="0"/>
              </a:rPr>
              <a:t> </a:t>
            </a:r>
            <a:r>
              <a:rPr lang="en-US" altLang="zh-TW" sz="2800" i="1" dirty="0">
                <a:solidFill>
                  <a:schemeClr val="bg2">
                    <a:lumMod val="10000"/>
                  </a:schemeClr>
                </a:solidFill>
                <a:latin typeface="Times New Roman" panose="02020603050405020304" pitchFamily="18" charset="0"/>
                <a:cs typeface="Times New Roman" panose="02020603050405020304" pitchFamily="18" charset="0"/>
              </a:rPr>
              <a:t>“Our department offers a few helpful and relevant courses but it’s still not enough.”(Student D, interviewed).</a:t>
            </a:r>
            <a:endParaRPr lang="en-US" altLang="zh-TW" sz="2800" i="1"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2003234"/>
      </p:ext>
    </p:extLst>
  </p:cSld>
  <p:clrMapOvr>
    <a:masterClrMapping/>
  </p:clrMapOvr>
  <p:transition spd="slow">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3374" y="205686"/>
            <a:ext cx="9464189" cy="1320800"/>
          </a:xfrm>
        </p:spPr>
        <p:txBody>
          <a:bodyPr>
            <a:normAutofit fontScale="90000"/>
          </a:bodyPr>
          <a:lstStyle/>
          <a:p>
            <a:pPr marL="742950" indent="-742950">
              <a:buFont typeface="+mj-lt"/>
              <a:buAutoNum type="arabicPeriod" startAt="4"/>
            </a:pPr>
            <a:r>
              <a:rPr lang="en-US" altLang="zh-TW" sz="4000" dirty="0" smtClean="0">
                <a:latin typeface="Times New Roman" panose="02020603050405020304" pitchFamily="18" charset="0"/>
                <a:cs typeface="Times New Roman" panose="02020603050405020304" pitchFamily="18" charset="0"/>
              </a:rPr>
              <a:t>After </a:t>
            </a:r>
            <a:r>
              <a:rPr lang="en-US" altLang="zh-TW" sz="4000" dirty="0">
                <a:latin typeface="Times New Roman" panose="02020603050405020304" pitchFamily="18" charset="0"/>
                <a:cs typeface="Times New Roman" panose="02020603050405020304" pitchFamily="18" charset="0"/>
              </a:rPr>
              <a:t>finishing the project, which parts of </a:t>
            </a:r>
            <a:r>
              <a:rPr lang="en-US" altLang="zh-TW" sz="4000" dirty="0" smtClean="0">
                <a:latin typeface="Times New Roman" panose="02020603050405020304" pitchFamily="18" charset="0"/>
                <a:cs typeface="Times New Roman" panose="02020603050405020304" pitchFamily="18" charset="0"/>
              </a:rPr>
              <a:t>        </a:t>
            </a:r>
            <a:r>
              <a:rPr lang="zh-TW" altLang="en-US" sz="4000" dirty="0" smtClean="0">
                <a:latin typeface="Times New Roman" panose="02020603050405020304" pitchFamily="18" charset="0"/>
                <a:cs typeface="Times New Roman" panose="02020603050405020304" pitchFamily="18" charset="0"/>
              </a:rPr>
              <a:t> </a:t>
            </a:r>
            <a:r>
              <a:rPr lang="en-US" altLang="zh-TW" sz="4000" dirty="0" smtClean="0">
                <a:latin typeface="Times New Roman" panose="02020603050405020304" pitchFamily="18" charset="0"/>
                <a:cs typeface="Times New Roman" panose="02020603050405020304" pitchFamily="18" charset="0"/>
              </a:rPr>
              <a:t>your </a:t>
            </a:r>
            <a:r>
              <a:rPr lang="en-US" altLang="zh-TW" sz="4000" dirty="0">
                <a:latin typeface="Times New Roman" panose="02020603050405020304" pitchFamily="18" charset="0"/>
                <a:cs typeface="Times New Roman" panose="02020603050405020304" pitchFamily="18" charset="0"/>
              </a:rPr>
              <a:t>English skills do you think need to be strengthened?</a:t>
            </a:r>
            <a:r>
              <a:rPr lang="en-US" altLang="zh-TW" sz="2800" dirty="0"/>
              <a:t/>
            </a:r>
            <a:br>
              <a:rPr lang="en-US" altLang="zh-TW" sz="2800" dirty="0"/>
            </a:br>
            <a:endParaRPr lang="zh-TW" altLang="en-US" sz="2800" dirty="0"/>
          </a:p>
        </p:txBody>
      </p:sp>
      <p:sp>
        <p:nvSpPr>
          <p:cNvPr id="3" name="內容版面配置區 2"/>
          <p:cNvSpPr>
            <a:spLocks noGrp="1"/>
          </p:cNvSpPr>
          <p:nvPr>
            <p:ph idx="1"/>
          </p:nvPr>
        </p:nvSpPr>
        <p:spPr>
          <a:xfrm>
            <a:off x="236651" y="1979876"/>
            <a:ext cx="9253714" cy="4702629"/>
          </a:xfrm>
        </p:spPr>
        <p:txBody>
          <a:bodyPr>
            <a:normAutofit fontScale="92500" lnSpcReduction="20000"/>
          </a:bodyPr>
          <a:lstStyle/>
          <a:p>
            <a:pPr marL="0" indent="0" algn="just">
              <a:buNone/>
            </a:pPr>
            <a:endParaRPr lang="en-US" altLang="zh-TW" sz="3000" i="1" dirty="0">
              <a:solidFill>
                <a:schemeClr val="bg2">
                  <a:lumMod val="10000"/>
                </a:schemeClr>
              </a:solidFill>
              <a:latin typeface="Times New Roman" panose="02020603050405020304" pitchFamily="18" charset="0"/>
              <a:cs typeface="Times New Roman" panose="02020603050405020304" pitchFamily="18" charset="0"/>
            </a:endParaRPr>
          </a:p>
          <a:p>
            <a:pPr algn="just"/>
            <a:r>
              <a:rPr lang="en-US" altLang="zh-TW" sz="3500" i="1" dirty="0">
                <a:solidFill>
                  <a:schemeClr val="bg2">
                    <a:lumMod val="10000"/>
                  </a:schemeClr>
                </a:solidFill>
                <a:latin typeface="Times New Roman" panose="02020603050405020304" pitchFamily="18" charset="0"/>
                <a:cs typeface="Times New Roman" panose="02020603050405020304" pitchFamily="18" charset="0"/>
              </a:rPr>
              <a:t>“I should improve vocabulary and grammar.” </a:t>
            </a:r>
            <a:endParaRPr lang="en-US" altLang="zh-TW" sz="3500" i="1" dirty="0" smtClean="0">
              <a:solidFill>
                <a:schemeClr val="bg2">
                  <a:lumMod val="10000"/>
                </a:schemeClr>
              </a:solidFill>
              <a:latin typeface="Times New Roman" panose="02020603050405020304" pitchFamily="18" charset="0"/>
              <a:cs typeface="Times New Roman" panose="02020603050405020304" pitchFamily="18" charset="0"/>
            </a:endParaRPr>
          </a:p>
          <a:p>
            <a:pPr marL="0" indent="0" algn="just">
              <a:buNone/>
            </a:pPr>
            <a:r>
              <a:rPr lang="zh-TW" altLang="en-US" sz="3500" i="1" dirty="0">
                <a:solidFill>
                  <a:schemeClr val="bg2">
                    <a:lumMod val="10000"/>
                  </a:schemeClr>
                </a:solidFill>
                <a:latin typeface="Times New Roman" panose="02020603050405020304" pitchFamily="18" charset="0"/>
                <a:cs typeface="Times New Roman" panose="02020603050405020304" pitchFamily="18" charset="0"/>
              </a:rPr>
              <a:t> </a:t>
            </a:r>
            <a:r>
              <a:rPr lang="zh-TW" altLang="en-US" sz="3500" i="1" dirty="0" smtClean="0">
                <a:solidFill>
                  <a:schemeClr val="bg2">
                    <a:lumMod val="10000"/>
                  </a:schemeClr>
                </a:solidFill>
                <a:latin typeface="Times New Roman" panose="02020603050405020304" pitchFamily="18" charset="0"/>
                <a:cs typeface="Times New Roman" panose="02020603050405020304" pitchFamily="18" charset="0"/>
              </a:rPr>
              <a:t>   </a:t>
            </a:r>
            <a:r>
              <a:rPr lang="en-US" altLang="zh-TW" sz="3500" i="1" dirty="0" smtClean="0">
                <a:solidFill>
                  <a:schemeClr val="bg2">
                    <a:lumMod val="10000"/>
                  </a:schemeClr>
                </a:solidFill>
                <a:latin typeface="Times New Roman" panose="02020603050405020304" pitchFamily="18" charset="0"/>
                <a:cs typeface="Times New Roman" panose="02020603050405020304" pitchFamily="18" charset="0"/>
              </a:rPr>
              <a:t>(</a:t>
            </a:r>
            <a:r>
              <a:rPr lang="en-US" altLang="zh-TW" sz="3500" i="1" dirty="0">
                <a:solidFill>
                  <a:schemeClr val="bg2">
                    <a:lumMod val="10000"/>
                  </a:schemeClr>
                </a:solidFill>
                <a:latin typeface="Times New Roman" panose="02020603050405020304" pitchFamily="18" charset="0"/>
                <a:cs typeface="Times New Roman" panose="02020603050405020304" pitchFamily="18" charset="0"/>
              </a:rPr>
              <a:t>Student C, interviewed</a:t>
            </a:r>
            <a:r>
              <a:rPr lang="en-US" altLang="zh-TW" sz="3500" i="1" dirty="0" smtClean="0">
                <a:solidFill>
                  <a:schemeClr val="bg2">
                    <a:lumMod val="10000"/>
                  </a:schemeClr>
                </a:solidFill>
                <a:latin typeface="Times New Roman" panose="02020603050405020304" pitchFamily="18" charset="0"/>
                <a:cs typeface="Times New Roman" panose="02020603050405020304" pitchFamily="18" charset="0"/>
              </a:rPr>
              <a:t>).</a:t>
            </a:r>
          </a:p>
          <a:p>
            <a:pPr algn="just"/>
            <a:endParaRPr lang="en-US" altLang="zh-TW" sz="3000" i="1" dirty="0" smtClean="0">
              <a:solidFill>
                <a:schemeClr val="bg2">
                  <a:lumMod val="10000"/>
                </a:schemeClr>
              </a:solidFill>
              <a:latin typeface="Times New Roman" panose="02020603050405020304" pitchFamily="18" charset="0"/>
              <a:cs typeface="Times New Roman" panose="02020603050405020304" pitchFamily="18" charset="0"/>
            </a:endParaRPr>
          </a:p>
          <a:p>
            <a:r>
              <a:rPr lang="en-US" altLang="zh-TW" sz="3200" i="1" dirty="0">
                <a:solidFill>
                  <a:schemeClr val="bg2">
                    <a:lumMod val="10000"/>
                  </a:schemeClr>
                </a:solidFill>
                <a:latin typeface="Times New Roman" panose="02020603050405020304" pitchFamily="18" charset="0"/>
                <a:cs typeface="Times New Roman" panose="02020603050405020304" pitchFamily="18" charset="0"/>
              </a:rPr>
              <a:t>“I believe that my writing and reading abilities need more polishing.” (Student B, interviewed).</a:t>
            </a:r>
          </a:p>
          <a:p>
            <a:pPr>
              <a:buNone/>
            </a:pPr>
            <a:endParaRPr lang="en-US" altLang="zh-TW" sz="3200" i="1" dirty="0">
              <a:solidFill>
                <a:schemeClr val="bg2">
                  <a:lumMod val="10000"/>
                </a:schemeClr>
              </a:solidFill>
              <a:latin typeface="Times New Roman" panose="02020603050405020304" pitchFamily="18" charset="0"/>
              <a:cs typeface="Times New Roman" panose="02020603050405020304" pitchFamily="18" charset="0"/>
            </a:endParaRPr>
          </a:p>
          <a:p>
            <a:r>
              <a:rPr lang="en-US" altLang="zh-TW" sz="3200" i="1" dirty="0">
                <a:solidFill>
                  <a:schemeClr val="bg2">
                    <a:lumMod val="10000"/>
                  </a:schemeClr>
                </a:solidFill>
                <a:latin typeface="Times New Roman" panose="02020603050405020304" pitchFamily="18" charset="0"/>
                <a:cs typeface="Times New Roman" panose="02020603050405020304" pitchFamily="18" charset="0"/>
              </a:rPr>
              <a:t>“ I think my listening comprehension and speaking skills need to be improved.” (Student E, interviewed).</a:t>
            </a:r>
          </a:p>
          <a:p>
            <a:pPr marL="0" indent="0">
              <a:buNone/>
            </a:pPr>
            <a:r>
              <a:rPr lang="en-US" altLang="zh-TW" sz="2800" i="1" dirty="0" smtClean="0">
                <a:solidFill>
                  <a:schemeClr val="bg2">
                    <a:lumMod val="10000"/>
                  </a:schemeClr>
                </a:solidFill>
                <a:latin typeface="Times New Roman" panose="02020603050405020304" pitchFamily="18" charset="0"/>
                <a:cs typeface="Times New Roman" panose="02020603050405020304" pitchFamily="18" charset="0"/>
              </a:rPr>
              <a:t> </a:t>
            </a:r>
            <a:endParaRPr lang="en-US" altLang="zh-TW" sz="2800" i="1" dirty="0">
              <a:solidFill>
                <a:schemeClr val="bg2">
                  <a:lumMod val="10000"/>
                </a:schemeClr>
              </a:solidFill>
              <a:latin typeface="Times New Roman" panose="02020603050405020304" pitchFamily="18" charset="0"/>
              <a:cs typeface="Times New Roman" panose="02020603050405020304" pitchFamily="18" charset="0"/>
            </a:endParaRPr>
          </a:p>
          <a:p>
            <a:endParaRPr lang="en-US" altLang="zh-TW" dirty="0">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400555"/>
      </p:ext>
    </p:extLst>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8788" y="526473"/>
            <a:ext cx="8596668" cy="1320800"/>
          </a:xfrm>
        </p:spPr>
        <p:txBody>
          <a:bodyPr/>
          <a:lstStyle/>
          <a:p>
            <a:r>
              <a:rPr lang="en-US" altLang="zh-TW" dirty="0" smtClean="0">
                <a:latin typeface="Times New Roman" panose="02020603050405020304" pitchFamily="18" charset="0"/>
                <a:cs typeface="Times New Roman" panose="02020603050405020304" pitchFamily="18" charset="0"/>
              </a:rPr>
              <a:t>Literature Review </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183961" y="1847273"/>
            <a:ext cx="9306322" cy="5817504"/>
          </a:xfrm>
        </p:spPr>
        <p:txBody>
          <a:bodyPr>
            <a:normAutofit/>
          </a:bodyPr>
          <a:lstStyle/>
          <a:p>
            <a:pPr algn="just"/>
            <a:r>
              <a:rPr lang="en-US" altLang="zh-TW" sz="2800" b="1" dirty="0" err="1">
                <a:latin typeface="Times New Roman" panose="02020603050405020304" pitchFamily="18" charset="0"/>
                <a:cs typeface="Times New Roman" panose="02020603050405020304" pitchFamily="18" charset="0"/>
              </a:rPr>
              <a:t>Tanveer</a:t>
            </a:r>
            <a:r>
              <a:rPr lang="en-US" altLang="zh-TW" sz="2800" b="1" dirty="0">
                <a:latin typeface="Times New Roman" panose="02020603050405020304" pitchFamily="18" charset="0"/>
                <a:cs typeface="Times New Roman" panose="02020603050405020304" pitchFamily="18" charset="0"/>
              </a:rPr>
              <a:t> (2007) </a:t>
            </a:r>
            <a:r>
              <a:rPr lang="en-US" altLang="zh-TW" sz="2800" dirty="0">
                <a:latin typeface="Times New Roman" panose="02020603050405020304" pitchFamily="18" charset="0"/>
                <a:cs typeface="Times New Roman" panose="02020603050405020304" pitchFamily="18" charset="0"/>
              </a:rPr>
              <a:t>reported that consideration of </a:t>
            </a:r>
            <a:r>
              <a:rPr lang="en-US" altLang="zh-TW" sz="2800" dirty="0">
                <a:solidFill>
                  <a:srgbClr val="FF0000"/>
                </a:solidFill>
                <a:latin typeface="Times New Roman" panose="02020603050405020304" pitchFamily="18" charset="0"/>
                <a:cs typeface="Times New Roman" panose="02020603050405020304" pitchFamily="18" charset="0"/>
              </a:rPr>
              <a:t>learner anxiety reactions </a:t>
            </a:r>
            <a:r>
              <a:rPr lang="en-US" altLang="zh-TW" sz="2800" dirty="0">
                <a:latin typeface="Times New Roman" panose="02020603050405020304" pitchFamily="18" charset="0"/>
                <a:cs typeface="Times New Roman" panose="02020603050405020304" pitchFamily="18" charset="0"/>
              </a:rPr>
              <a:t>in learning to speak another language by a language teacher is </a:t>
            </a:r>
            <a:r>
              <a:rPr lang="en-US" altLang="zh-TW" sz="2800" dirty="0">
                <a:solidFill>
                  <a:srgbClr val="FF0000"/>
                </a:solidFill>
                <a:latin typeface="Times New Roman" panose="02020603050405020304" pitchFamily="18" charset="0"/>
                <a:cs typeface="Times New Roman" panose="02020603050405020304" pitchFamily="18" charset="0"/>
              </a:rPr>
              <a:t>deemed highly </a:t>
            </a:r>
            <a:r>
              <a:rPr lang="en-US" altLang="zh-TW" sz="2800" dirty="0" smtClean="0">
                <a:solidFill>
                  <a:srgbClr val="FF0000"/>
                </a:solidFill>
                <a:latin typeface="Times New Roman" panose="02020603050405020304" pitchFamily="18" charset="0"/>
                <a:cs typeface="Times New Roman" panose="02020603050405020304" pitchFamily="18" charset="0"/>
              </a:rPr>
              <a:t>important</a:t>
            </a:r>
            <a:r>
              <a:rPr lang="en-US" altLang="zh-TW" sz="2800" dirty="0" smtClean="0">
                <a:latin typeface="Times New Roman" panose="02020603050405020304" pitchFamily="18" charset="0"/>
                <a:cs typeface="Times New Roman" panose="02020603050405020304" pitchFamily="18" charset="0"/>
              </a:rPr>
              <a:t>.</a:t>
            </a:r>
          </a:p>
          <a:p>
            <a:pPr algn="just"/>
            <a:endParaRPr lang="en-US" altLang="zh-TW" sz="2800" dirty="0" smtClean="0">
              <a:latin typeface="Times New Roman" panose="02020603050405020304" pitchFamily="18" charset="0"/>
              <a:cs typeface="Times New Roman" panose="02020603050405020304" pitchFamily="18" charset="0"/>
            </a:endParaRPr>
          </a:p>
          <a:p>
            <a:pPr algn="just"/>
            <a:r>
              <a:rPr lang="en-US" altLang="zh-TW" sz="2800" b="1" dirty="0" err="1" smtClean="0">
                <a:latin typeface="Times New Roman" panose="02020603050405020304" pitchFamily="18" charset="0"/>
                <a:cs typeface="Times New Roman" panose="02020603050405020304" pitchFamily="18" charset="0"/>
              </a:rPr>
              <a:t>Krashen</a:t>
            </a:r>
            <a:r>
              <a:rPr lang="en-US" altLang="zh-TW" sz="2800" b="1" dirty="0" smtClean="0">
                <a:latin typeface="Times New Roman" panose="02020603050405020304" pitchFamily="18" charset="0"/>
                <a:cs typeface="Times New Roman" panose="02020603050405020304" pitchFamily="18" charset="0"/>
              </a:rPr>
              <a:t> </a:t>
            </a:r>
            <a:r>
              <a:rPr lang="en-US" altLang="zh-TW" sz="2800" b="1" dirty="0">
                <a:latin typeface="Times New Roman" panose="02020603050405020304" pitchFamily="18" charset="0"/>
                <a:cs typeface="Times New Roman" panose="02020603050405020304" pitchFamily="18" charset="0"/>
              </a:rPr>
              <a:t>and Terrell (1983) </a:t>
            </a:r>
            <a:r>
              <a:rPr lang="en-US" altLang="zh-TW" sz="2800" dirty="0">
                <a:latin typeface="Times New Roman" panose="02020603050405020304" pitchFamily="18" charset="0"/>
                <a:cs typeface="Times New Roman" panose="02020603050405020304" pitchFamily="18" charset="0"/>
              </a:rPr>
              <a:t>considered low anxiety would </a:t>
            </a:r>
            <a:r>
              <a:rPr lang="en-US" altLang="zh-TW" sz="2800" dirty="0" smtClean="0">
                <a:solidFill>
                  <a:srgbClr val="FF0000"/>
                </a:solidFill>
                <a:latin typeface="Times New Roman" panose="02020603050405020304" pitchFamily="18" charset="0"/>
                <a:cs typeface="Times New Roman" panose="02020603050405020304" pitchFamily="18" charset="0"/>
              </a:rPr>
              <a:t>facilitate </a:t>
            </a:r>
            <a:r>
              <a:rPr lang="en-US" altLang="zh-TW" sz="2800" dirty="0">
                <a:solidFill>
                  <a:srgbClr val="FF0000"/>
                </a:solidFill>
                <a:latin typeface="Times New Roman" panose="02020603050405020304" pitchFamily="18" charset="0"/>
                <a:cs typeface="Times New Roman" panose="02020603050405020304" pitchFamily="18" charset="0"/>
              </a:rPr>
              <a:t>language acquisition</a:t>
            </a:r>
            <a:r>
              <a:rPr lang="en-US" altLang="zh-TW" sz="2800" dirty="0">
                <a:latin typeface="Times New Roman" panose="02020603050405020304" pitchFamily="18" charset="0"/>
                <a:cs typeface="Times New Roman" panose="02020603050405020304" pitchFamily="18" charset="0"/>
              </a:rPr>
              <a:t>. </a:t>
            </a:r>
            <a:endParaRPr lang="en-US" altLang="zh-TW" sz="2800" dirty="0" smtClean="0">
              <a:latin typeface="Times New Roman" panose="02020603050405020304" pitchFamily="18" charset="0"/>
              <a:cs typeface="Times New Roman" panose="02020603050405020304" pitchFamily="18" charset="0"/>
            </a:endParaRPr>
          </a:p>
          <a:p>
            <a:pPr algn="just"/>
            <a:endParaRPr lang="en-US" altLang="zh-TW" sz="2800" dirty="0">
              <a:latin typeface="Times New Roman" panose="02020603050405020304" pitchFamily="18" charset="0"/>
              <a:cs typeface="Times New Roman" panose="02020603050405020304" pitchFamily="18" charset="0"/>
            </a:endParaRPr>
          </a:p>
          <a:p>
            <a:pPr algn="just"/>
            <a:endParaRPr lang="en-US" altLang="zh-TW"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004348"/>
      </p:ext>
    </p:extLst>
  </p:cSld>
  <p:clrMapOvr>
    <a:masterClrMapping/>
  </p:clrMapOvr>
  <p:transition spd="slow">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15636" y="159608"/>
            <a:ext cx="10210799" cy="2486609"/>
          </a:xfrm>
        </p:spPr>
        <p:txBody>
          <a:bodyPr>
            <a:noAutofit/>
          </a:bodyPr>
          <a:lstStyle/>
          <a:p>
            <a:pPr marL="742950" indent="-742950">
              <a:buFont typeface="+mj-lt"/>
              <a:buAutoNum type="arabicPeriod" startAt="5"/>
            </a:pPr>
            <a:r>
              <a:rPr lang="en-US" altLang="zh-TW" dirty="0" smtClean="0">
                <a:latin typeface="Times New Roman" panose="02020603050405020304" pitchFamily="18" charset="0"/>
                <a:cs typeface="Times New Roman" panose="02020603050405020304" pitchFamily="18" charset="0"/>
              </a:rPr>
              <a:t>How </a:t>
            </a:r>
            <a:r>
              <a:rPr lang="en-US" altLang="zh-TW" dirty="0">
                <a:latin typeface="Times New Roman" panose="02020603050405020304" pitchFamily="18" charset="0"/>
                <a:cs typeface="Times New Roman" panose="02020603050405020304" pitchFamily="18" charset="0"/>
              </a:rPr>
              <a:t>do you feel about the </a:t>
            </a:r>
            <a:r>
              <a:rPr lang="en-US" altLang="zh-TW" dirty="0" smtClean="0">
                <a:latin typeface="Times New Roman" panose="02020603050405020304" pitchFamily="18" charset="0"/>
                <a:cs typeface="Times New Roman" panose="02020603050405020304" pitchFamily="18" charset="0"/>
              </a:rPr>
              <a:t>graduation requirement </a:t>
            </a:r>
            <a:r>
              <a:rPr lang="en-US" altLang="zh-TW" dirty="0">
                <a:latin typeface="Times New Roman" panose="02020603050405020304" pitchFamily="18" charset="0"/>
                <a:cs typeface="Times New Roman" panose="02020603050405020304" pitchFamily="18" charset="0"/>
              </a:rPr>
              <a:t>writing project? What kind of suggestions do you have to improve this type of course?</a:t>
            </a:r>
            <a:r>
              <a:rPr lang="en-US" altLang="zh-TW" dirty="0"/>
              <a:t/>
            </a:r>
            <a:br>
              <a:rPr lang="en-US" altLang="zh-TW" dirty="0"/>
            </a:br>
            <a:endParaRPr lang="zh-TW" altLang="en-US" dirty="0"/>
          </a:p>
        </p:txBody>
      </p:sp>
      <p:sp>
        <p:nvSpPr>
          <p:cNvPr id="3" name="內容版面配置區 2"/>
          <p:cNvSpPr>
            <a:spLocks noGrp="1"/>
          </p:cNvSpPr>
          <p:nvPr>
            <p:ph idx="1"/>
          </p:nvPr>
        </p:nvSpPr>
        <p:spPr>
          <a:xfrm>
            <a:off x="249381" y="2008909"/>
            <a:ext cx="9344995" cy="4849091"/>
          </a:xfrm>
        </p:spPr>
        <p:txBody>
          <a:bodyPr>
            <a:noAutofit/>
          </a:bodyPr>
          <a:lstStyle/>
          <a:p>
            <a:pPr marL="0" indent="0">
              <a:buNone/>
            </a:pPr>
            <a:endParaRPr lang="en-US" altLang="zh-TW" sz="2300" i="1" dirty="0"/>
          </a:p>
          <a:p>
            <a:pPr algn="just"/>
            <a:endParaRPr lang="en-US" altLang="zh-TW" sz="800" i="1" dirty="0">
              <a:solidFill>
                <a:srgbClr val="FF0000"/>
              </a:solidFill>
              <a:latin typeface="Times New Roman" panose="02020603050405020304" pitchFamily="18" charset="0"/>
              <a:cs typeface="Times New Roman" panose="02020603050405020304" pitchFamily="18" charset="0"/>
            </a:endParaRPr>
          </a:p>
          <a:p>
            <a:pPr algn="just"/>
            <a:r>
              <a:rPr lang="en-US" altLang="zh-TW" sz="2800" i="1" dirty="0" smtClean="0">
                <a:solidFill>
                  <a:srgbClr val="FF0000"/>
                </a:solidFill>
                <a:latin typeface="Times New Roman" panose="02020603050405020304" pitchFamily="18" charset="0"/>
                <a:cs typeface="Times New Roman" panose="02020603050405020304" pitchFamily="18" charset="0"/>
              </a:rPr>
              <a:t>“I </a:t>
            </a:r>
            <a:r>
              <a:rPr lang="en-US" altLang="zh-TW" sz="2800" i="1" dirty="0">
                <a:solidFill>
                  <a:srgbClr val="FF0000"/>
                </a:solidFill>
                <a:latin typeface="Times New Roman" panose="02020603050405020304" pitchFamily="18" charset="0"/>
                <a:cs typeface="Times New Roman" panose="02020603050405020304" pitchFamily="18" charset="0"/>
              </a:rPr>
              <a:t>don’t think GRP is necessary. Instead, I think our graduation requirement for students’ language proficiency should be set higher.” (Student </a:t>
            </a:r>
            <a:r>
              <a:rPr lang="en-US" altLang="zh-TW" sz="2800" i="1" dirty="0" smtClean="0">
                <a:solidFill>
                  <a:srgbClr val="FF0000"/>
                </a:solidFill>
                <a:latin typeface="Times New Roman" panose="02020603050405020304" pitchFamily="18" charset="0"/>
                <a:cs typeface="Times New Roman" panose="02020603050405020304" pitchFamily="18" charset="0"/>
              </a:rPr>
              <a:t>A, </a:t>
            </a:r>
            <a:r>
              <a:rPr lang="en-US" altLang="zh-TW" sz="2800" i="1" dirty="0">
                <a:solidFill>
                  <a:srgbClr val="FF0000"/>
                </a:solidFill>
                <a:latin typeface="Times New Roman" panose="02020603050405020304" pitchFamily="18" charset="0"/>
                <a:cs typeface="Times New Roman" panose="02020603050405020304" pitchFamily="18" charset="0"/>
              </a:rPr>
              <a:t>interviewed). </a:t>
            </a:r>
            <a:endParaRPr lang="en-US" altLang="zh-TW" sz="2800" i="1" dirty="0" smtClean="0">
              <a:solidFill>
                <a:srgbClr val="FF0000"/>
              </a:solidFill>
              <a:latin typeface="Times New Roman" panose="02020603050405020304" pitchFamily="18" charset="0"/>
              <a:cs typeface="Times New Roman" panose="02020603050405020304" pitchFamily="18" charset="0"/>
            </a:endParaRPr>
          </a:p>
          <a:p>
            <a:pPr algn="just"/>
            <a:r>
              <a:rPr lang="en-US" altLang="zh-TW" sz="2800" i="1" dirty="0">
                <a:solidFill>
                  <a:schemeClr val="bg2">
                    <a:lumMod val="10000"/>
                  </a:schemeClr>
                </a:solidFill>
                <a:latin typeface="Times New Roman" panose="02020603050405020304" pitchFamily="18" charset="0"/>
                <a:cs typeface="Times New Roman" panose="02020603050405020304" pitchFamily="18" charset="0"/>
              </a:rPr>
              <a:t>“I believe that the GRP is necessary; however, I think the teachers must be trained on how to properly instruct us. Also, there should be more relevant courses offered.” </a:t>
            </a:r>
          </a:p>
          <a:p>
            <a:pPr marL="0" indent="0" algn="just">
              <a:buNone/>
            </a:pPr>
            <a:r>
              <a:rPr lang="zh-TW" altLang="en-US" sz="2800" i="1" dirty="0">
                <a:solidFill>
                  <a:schemeClr val="bg2">
                    <a:lumMod val="10000"/>
                  </a:schemeClr>
                </a:solidFill>
                <a:latin typeface="Times New Roman" panose="02020603050405020304" pitchFamily="18" charset="0"/>
                <a:cs typeface="Times New Roman" panose="02020603050405020304" pitchFamily="18" charset="0"/>
              </a:rPr>
              <a:t>    </a:t>
            </a:r>
            <a:r>
              <a:rPr lang="en-US" altLang="zh-TW" sz="2800" i="1" dirty="0">
                <a:solidFill>
                  <a:schemeClr val="bg2">
                    <a:lumMod val="10000"/>
                  </a:schemeClr>
                </a:solidFill>
                <a:latin typeface="Times New Roman" panose="02020603050405020304" pitchFamily="18" charset="0"/>
                <a:cs typeface="Times New Roman" panose="02020603050405020304" pitchFamily="18" charset="0"/>
              </a:rPr>
              <a:t>(Student C, interviewed). </a:t>
            </a:r>
          </a:p>
          <a:p>
            <a:pPr algn="just"/>
            <a:endParaRPr lang="en-US" altLang="zh-TW" sz="2800" i="1" dirty="0">
              <a:solidFill>
                <a:srgbClr val="FF0000"/>
              </a:solidFill>
              <a:latin typeface="Times New Roman" panose="02020603050405020304" pitchFamily="18" charset="0"/>
              <a:cs typeface="Times New Roman" panose="02020603050405020304" pitchFamily="18" charset="0"/>
            </a:endParaRPr>
          </a:p>
          <a:p>
            <a:pPr marL="0" indent="0">
              <a:buNone/>
            </a:pPr>
            <a:r>
              <a:rPr lang="en-US" altLang="zh-TW" sz="2300" i="1" dirty="0" smtClean="0">
                <a:solidFill>
                  <a:schemeClr val="bg2">
                    <a:lumMod val="10000"/>
                  </a:schemeClr>
                </a:solidFill>
                <a:latin typeface="Times New Roman" panose="02020603050405020304" pitchFamily="18" charset="0"/>
                <a:cs typeface="Times New Roman" panose="02020603050405020304" pitchFamily="18" charset="0"/>
              </a:rPr>
              <a:t> </a:t>
            </a:r>
            <a:endParaRPr lang="zh-TW" altLang="en-US" sz="2300" dirty="0">
              <a:solidFill>
                <a:schemeClr val="bg2">
                  <a:lumMod val="10000"/>
                </a:schemeClr>
              </a:solidFill>
            </a:endParaRPr>
          </a:p>
        </p:txBody>
      </p:sp>
    </p:spTree>
    <p:extLst>
      <p:ext uri="{BB962C8B-B14F-4D97-AF65-F5344CB8AC3E}">
        <p14:creationId xmlns:p14="http://schemas.microsoft.com/office/powerpoint/2010/main" val="1051798513"/>
      </p:ext>
    </p:extLst>
  </p:cSld>
  <p:clrMapOvr>
    <a:masterClrMapping/>
  </p:clrMapOvr>
  <p:transition spd="slow">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0" indent="0" algn="ctr">
              <a:buNone/>
            </a:pPr>
            <a:r>
              <a:rPr lang="en-US" altLang="zh-TW" sz="6000" dirty="0" smtClean="0">
                <a:latin typeface="Times New Roman" pitchFamily="18" charset="0"/>
                <a:cs typeface="Times New Roman" pitchFamily="18" charset="0"/>
              </a:rPr>
              <a:t>Conclusion</a:t>
            </a:r>
            <a:endParaRPr lang="zh-TW" altLang="en-US" sz="6000" dirty="0">
              <a:latin typeface="Times New Roman" pitchFamily="18" charset="0"/>
              <a:cs typeface="Times New Roman" pitchFamily="18" charset="0"/>
            </a:endParaRPr>
          </a:p>
        </p:txBody>
      </p:sp>
    </p:spTree>
    <p:extLst>
      <p:ext uri="{BB962C8B-B14F-4D97-AF65-F5344CB8AC3E}">
        <p14:creationId xmlns:p14="http://schemas.microsoft.com/office/powerpoint/2010/main" val="1441371271"/>
      </p:ext>
    </p:extLst>
  </p:cSld>
  <p:clrMapOvr>
    <a:masterClrMapping/>
  </p:clrMapOvr>
  <p:transition spd="slow">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內容版面配置區 5"/>
          <p:cNvGraphicFramePr>
            <a:graphicFrameLocks noGrp="1"/>
          </p:cNvGraphicFramePr>
          <p:nvPr>
            <p:ph idx="1"/>
            <p:extLst>
              <p:ext uri="{D42A27DB-BD31-4B8C-83A1-F6EECF244321}">
                <p14:modId xmlns:p14="http://schemas.microsoft.com/office/powerpoint/2010/main" val="1527094010"/>
              </p:ext>
            </p:extLst>
          </p:nvPr>
        </p:nvGraphicFramePr>
        <p:xfrm>
          <a:off x="423080" y="83127"/>
          <a:ext cx="8952932" cy="6745903"/>
        </p:xfrm>
        <a:graphic>
          <a:graphicData uri="http://schemas.openxmlformats.org/drawingml/2006/table">
            <a:tbl>
              <a:tblPr firstRow="1" bandRow="1">
                <a:tableStyleId>{9D7B26C5-4107-4FEC-AEDC-1716B250A1EF}</a:tableStyleId>
              </a:tblPr>
              <a:tblGrid>
                <a:gridCol w="1550786">
                  <a:extLst>
                    <a:ext uri="{9D8B030D-6E8A-4147-A177-3AD203B41FA5}">
                      <a16:colId xmlns:a16="http://schemas.microsoft.com/office/drawing/2014/main" val="20000"/>
                    </a:ext>
                  </a:extLst>
                </a:gridCol>
                <a:gridCol w="2524752">
                  <a:extLst>
                    <a:ext uri="{9D8B030D-6E8A-4147-A177-3AD203B41FA5}">
                      <a16:colId xmlns:a16="http://schemas.microsoft.com/office/drawing/2014/main" val="20001"/>
                    </a:ext>
                  </a:extLst>
                </a:gridCol>
                <a:gridCol w="2037767">
                  <a:extLst>
                    <a:ext uri="{9D8B030D-6E8A-4147-A177-3AD203B41FA5}">
                      <a16:colId xmlns:a16="http://schemas.microsoft.com/office/drawing/2014/main" val="20002"/>
                    </a:ext>
                  </a:extLst>
                </a:gridCol>
                <a:gridCol w="1471866">
                  <a:extLst>
                    <a:ext uri="{9D8B030D-6E8A-4147-A177-3AD203B41FA5}">
                      <a16:colId xmlns:a16="http://schemas.microsoft.com/office/drawing/2014/main" val="20003"/>
                    </a:ext>
                  </a:extLst>
                </a:gridCol>
                <a:gridCol w="1367761">
                  <a:extLst>
                    <a:ext uri="{9D8B030D-6E8A-4147-A177-3AD203B41FA5}">
                      <a16:colId xmlns:a16="http://schemas.microsoft.com/office/drawing/2014/main" val="20004"/>
                    </a:ext>
                  </a:extLst>
                </a:gridCol>
              </a:tblGrid>
              <a:tr h="556950">
                <a:tc gridSpan="5">
                  <a:txBody>
                    <a:bodyPr/>
                    <a:lstStyle/>
                    <a:p>
                      <a:pPr algn="ctr"/>
                      <a:r>
                        <a:rPr lang="en-US" altLang="zh-TW" sz="3600" b="0" dirty="0" smtClean="0">
                          <a:latin typeface="Times New Roman" panose="02020603050405020304" pitchFamily="18" charset="0"/>
                          <a:cs typeface="Times New Roman" panose="02020603050405020304" pitchFamily="18" charset="0"/>
                        </a:rPr>
                        <a:t>Interview Results</a:t>
                      </a:r>
                      <a:endParaRPr lang="zh-TW" altLang="en-US" sz="3600" b="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zh-TW" altLang="en-US" dirty="0">
                        <a:latin typeface="Times New Roman" pitchFamily="18" charset="0"/>
                        <a:cs typeface="Times New Roman" pitchFamily="18" charset="0"/>
                      </a:endParaRPr>
                    </a:p>
                  </a:txBody>
                  <a:tcPr/>
                </a:tc>
                <a:tc hMerge="1">
                  <a:txBody>
                    <a:bodyPr/>
                    <a:lstStyle/>
                    <a:p>
                      <a:pPr algn="ctr"/>
                      <a:endParaRPr lang="zh-TW" altLang="en-US" dirty="0">
                        <a:latin typeface="Times New Roman" pitchFamily="18" charset="0"/>
                        <a:cs typeface="Times New Roman" pitchFamily="18" charset="0"/>
                      </a:endParaRPr>
                    </a:p>
                  </a:txBody>
                  <a:tcPr/>
                </a:tc>
                <a:tc hMerge="1">
                  <a:txBody>
                    <a:bodyPr/>
                    <a:lstStyle/>
                    <a:p>
                      <a:pPr algn="ctr"/>
                      <a:endParaRPr lang="zh-TW" altLang="en-US" dirty="0">
                        <a:latin typeface="Times New Roman" pitchFamily="18" charset="0"/>
                        <a:cs typeface="Times New Roman" pitchFamily="18" charset="0"/>
                      </a:endParaRPr>
                    </a:p>
                  </a:txBody>
                  <a:tcPr/>
                </a:tc>
                <a:tc hMerge="1">
                  <a:txBody>
                    <a:bodyPr/>
                    <a:lstStyle/>
                    <a:p>
                      <a:pPr algn="ctr"/>
                      <a:endParaRPr lang="zh-TW" altLang="en-US"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631043">
                <a:tc>
                  <a:txBody>
                    <a:bodyPr/>
                    <a:lstStyle/>
                    <a:p>
                      <a:pPr algn="ctr"/>
                      <a:r>
                        <a:rPr lang="en-US" altLang="zh-CN" dirty="0" smtClean="0">
                          <a:latin typeface="Times New Roman" panose="02020603050405020304" pitchFamily="18" charset="0"/>
                          <a:cs typeface="Times New Roman" panose="02020603050405020304" pitchFamily="18" charset="0"/>
                        </a:rPr>
                        <a:t>Q1</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Received help</a:t>
                      </a:r>
                      <a:r>
                        <a:rPr lang="en-US" altLang="zh-TW" baseline="0" dirty="0" smtClean="0">
                          <a:latin typeface="Times New Roman" panose="02020603050405020304" pitchFamily="18" charset="0"/>
                          <a:cs typeface="Times New Roman" panose="02020603050405020304" pitchFamily="18" charset="0"/>
                        </a:rPr>
                        <a:t> from teacher</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Received</a:t>
                      </a:r>
                      <a:r>
                        <a:rPr lang="en-US" altLang="zh-TW" baseline="0" dirty="0" smtClean="0">
                          <a:latin typeface="Times New Roman" panose="02020603050405020304" pitchFamily="18" charset="0"/>
                          <a:cs typeface="Times New Roman" panose="02020603050405020304" pitchFamily="18" charset="0"/>
                        </a:rPr>
                        <a:t> little to no help from teacher</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0596">
                <a:tc>
                  <a:txBody>
                    <a:bodyPr/>
                    <a:lstStyle/>
                    <a:p>
                      <a:pPr algn="ctr"/>
                      <a:r>
                        <a:rPr lang="en-US" altLang="zh-TW" dirty="0" smtClean="0">
                          <a:latin typeface="Times New Roman" panose="02020603050405020304" pitchFamily="18" charset="0"/>
                          <a:cs typeface="Times New Roman" panose="02020603050405020304" pitchFamily="18" charset="0"/>
                        </a:rPr>
                        <a:t>Participants</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2</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3</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31043">
                <a:tc>
                  <a:txBody>
                    <a:bodyPr/>
                    <a:lstStyle/>
                    <a:p>
                      <a:pPr algn="ctr"/>
                      <a:r>
                        <a:rPr lang="en-US" altLang="zh-TW" dirty="0" smtClean="0">
                          <a:latin typeface="Times New Roman" panose="02020603050405020304" pitchFamily="18" charset="0"/>
                          <a:cs typeface="Times New Roman" panose="02020603050405020304" pitchFamily="18" charset="0"/>
                        </a:rPr>
                        <a:t>Q2</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Anxiety from teachers</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Anxiety</a:t>
                      </a:r>
                      <a:r>
                        <a:rPr lang="en-US" altLang="zh-TW" baseline="0" dirty="0" smtClean="0">
                          <a:latin typeface="Times New Roman" panose="02020603050405020304" pitchFamily="18" charset="0"/>
                          <a:cs typeface="Times New Roman" panose="02020603050405020304" pitchFamily="18" charset="0"/>
                        </a:rPr>
                        <a:t> from group members</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Little to no anxiety</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059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TW" dirty="0" smtClean="0">
                          <a:latin typeface="Times New Roman" panose="02020603050405020304" pitchFamily="18" charset="0"/>
                          <a:cs typeface="Times New Roman" panose="02020603050405020304" pitchFamily="18" charset="0"/>
                        </a:rPr>
                        <a:t>Participants</a:t>
                      </a:r>
                      <a:endParaRPr lang="zh-TW" altLang="en-US"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3</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1</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1</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442383">
                <a:tc>
                  <a:txBody>
                    <a:bodyPr/>
                    <a:lstStyle/>
                    <a:p>
                      <a:pPr algn="ctr"/>
                      <a:r>
                        <a:rPr lang="en-US" altLang="zh-TW" dirty="0" smtClean="0">
                          <a:latin typeface="Times New Roman" panose="02020603050405020304" pitchFamily="18" charset="0"/>
                          <a:cs typeface="Times New Roman" panose="02020603050405020304" pitchFamily="18" charset="0"/>
                        </a:rPr>
                        <a:t>Q3</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dirty="0" smtClean="0">
                          <a:latin typeface="Times New Roman" panose="02020603050405020304" pitchFamily="18" charset="0"/>
                          <a:cs typeface="Times New Roman" panose="02020603050405020304" pitchFamily="18" charset="0"/>
                        </a:rPr>
                        <a:t>Department</a:t>
                      </a:r>
                      <a:r>
                        <a:rPr lang="en-US" altLang="zh-TW" baseline="0" dirty="0" smtClean="0">
                          <a:latin typeface="Times New Roman" panose="02020603050405020304" pitchFamily="18" charset="0"/>
                          <a:cs typeface="Times New Roman" panose="02020603050405020304" pitchFamily="18" charset="0"/>
                        </a:rPr>
                        <a:t> courses are NOT useful for GRP</a:t>
                      </a:r>
                      <a:endParaRPr lang="zh-TW" altLang="en-US" i="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dirty="0" smtClean="0">
                          <a:latin typeface="Times New Roman" panose="02020603050405020304" pitchFamily="18" charset="0"/>
                          <a:cs typeface="Times New Roman" panose="02020603050405020304" pitchFamily="18" charset="0"/>
                        </a:rPr>
                        <a:t>Department courses are useful BUT too</a:t>
                      </a:r>
                      <a:r>
                        <a:rPr lang="en-US" altLang="zh-TW" baseline="0" dirty="0" smtClean="0">
                          <a:latin typeface="Times New Roman" panose="02020603050405020304" pitchFamily="18" charset="0"/>
                          <a:cs typeface="Times New Roman" panose="02020603050405020304" pitchFamily="18" charset="0"/>
                        </a:rPr>
                        <a:t> limited</a:t>
                      </a:r>
                      <a:endParaRPr lang="zh-TW" altLang="en-US" i="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059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TW" dirty="0" smtClean="0">
                          <a:latin typeface="Times New Roman" panose="02020603050405020304" pitchFamily="18" charset="0"/>
                          <a:cs typeface="Times New Roman" panose="02020603050405020304" pitchFamily="18" charset="0"/>
                        </a:rPr>
                        <a:t>Participants</a:t>
                      </a:r>
                      <a:endParaRPr lang="zh-TW" altLang="en-US"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itchFamily="18" charset="0"/>
                          <a:cs typeface="Times New Roman" pitchFamily="18" charset="0"/>
                        </a:rPr>
                        <a:t>3</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itchFamily="18" charset="0"/>
                          <a:cs typeface="Times New Roman" pitchFamily="18" charset="0"/>
                        </a:rPr>
                        <a:t>2</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901490">
                <a:tc>
                  <a:txBody>
                    <a:bodyPr/>
                    <a:lstStyle/>
                    <a:p>
                      <a:pPr algn="ctr"/>
                      <a:r>
                        <a:rPr lang="en-US" altLang="zh-TW" dirty="0" smtClean="0">
                          <a:latin typeface="Times New Roman" panose="02020603050405020304" pitchFamily="18" charset="0"/>
                          <a:cs typeface="Times New Roman" panose="02020603050405020304" pitchFamily="18" charset="0"/>
                        </a:rPr>
                        <a:t>Q4</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TW" dirty="0" smtClean="0">
                          <a:latin typeface="Times New Roman" panose="02020603050405020304" pitchFamily="18" charset="0"/>
                          <a:cs typeface="Times New Roman" panose="02020603050405020304" pitchFamily="18" charset="0"/>
                        </a:rPr>
                        <a:t>reading and writing skills</a:t>
                      </a:r>
                      <a:endParaRPr lang="zh-TW" altLang="en-US" dirty="0" smtClean="0">
                        <a:latin typeface="Times New Roman" panose="02020603050405020304" pitchFamily="18" charset="0"/>
                        <a:cs typeface="Times New Roman" panose="02020603050405020304" pitchFamily="18" charset="0"/>
                      </a:endParaRPr>
                    </a:p>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listening and speaking skills</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Vocabulary </a:t>
                      </a:r>
                      <a:r>
                        <a:rPr lang="en-US" altLang="zh-TW" baseline="0" dirty="0" smtClean="0">
                          <a:latin typeface="Times New Roman" panose="02020603050405020304" pitchFamily="18" charset="0"/>
                          <a:cs typeface="Times New Roman" panose="02020603050405020304" pitchFamily="18" charset="0"/>
                        </a:rPr>
                        <a:t> grammar and reading</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6059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TW" dirty="0" smtClean="0">
                          <a:latin typeface="Times New Roman" panose="02020603050405020304" pitchFamily="18" charset="0"/>
                          <a:cs typeface="Times New Roman" panose="02020603050405020304" pitchFamily="18" charset="0"/>
                        </a:rPr>
                        <a:t>Participants</a:t>
                      </a:r>
                      <a:endParaRPr lang="zh-TW" altLang="en-US"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1</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1</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3</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631043">
                <a:tc>
                  <a:txBody>
                    <a:bodyPr/>
                    <a:lstStyle/>
                    <a:p>
                      <a:pPr algn="ctr"/>
                      <a:r>
                        <a:rPr lang="en-US" altLang="zh-TW" dirty="0" smtClean="0">
                          <a:latin typeface="Times New Roman" panose="02020603050405020304" pitchFamily="18" charset="0"/>
                          <a:cs typeface="Times New Roman" panose="02020603050405020304" pitchFamily="18" charset="0"/>
                        </a:rPr>
                        <a:t>Q5</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GRP is necessary</a:t>
                      </a:r>
                      <a:r>
                        <a:rPr lang="en-US" altLang="zh-TW" baseline="0" dirty="0" smtClean="0">
                          <a:latin typeface="Times New Roman" panose="02020603050405020304" pitchFamily="18" charset="0"/>
                          <a:cs typeface="Times New Roman" panose="02020603050405020304" pitchFamily="18" charset="0"/>
                        </a:rPr>
                        <a:t> </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GRP is NOT</a:t>
                      </a:r>
                      <a:r>
                        <a:rPr lang="en-US" altLang="zh-TW" baseline="0"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necessary</a:t>
                      </a:r>
                      <a:r>
                        <a:rPr lang="en-US" altLang="zh-TW" baseline="0" dirty="0" smtClean="0">
                          <a:latin typeface="Times New Roman" panose="02020603050405020304" pitchFamily="18" charset="0"/>
                          <a:cs typeface="Times New Roman" panose="02020603050405020304" pitchFamily="18" charset="0"/>
                        </a:rPr>
                        <a:t> </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6059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zh-TW" dirty="0" smtClean="0">
                          <a:latin typeface="Times New Roman" panose="02020603050405020304" pitchFamily="18" charset="0"/>
                          <a:cs typeface="Times New Roman" panose="02020603050405020304" pitchFamily="18" charset="0"/>
                        </a:rPr>
                        <a:t>Participants</a:t>
                      </a:r>
                      <a:endParaRPr lang="zh-TW" altLang="en-US" dirty="0" smtClean="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3</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Times New Roman" panose="02020603050405020304" pitchFamily="18" charset="0"/>
                          <a:cs typeface="Times New Roman" panose="02020603050405020304" pitchFamily="18" charset="0"/>
                        </a:rPr>
                        <a:t>2</a:t>
                      </a: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300720594"/>
      </p:ext>
    </p:extLst>
  </p:cSld>
  <p:clrMapOvr>
    <a:masterClrMapping/>
  </p:clrMapOvr>
  <p:transition spd="slow">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86992" y="261916"/>
            <a:ext cx="8596668" cy="1320800"/>
          </a:xfrm>
        </p:spPr>
        <p:txBody>
          <a:bodyPr/>
          <a:lstStyle/>
          <a:p>
            <a:pPr algn="ctr"/>
            <a:r>
              <a:rPr lang="en-US" altLang="zh-TW" dirty="0">
                <a:latin typeface="Times New Roman" pitchFamily="18" charset="0"/>
                <a:cs typeface="Times New Roman" pitchFamily="18" charset="0"/>
              </a:rPr>
              <a:t>Questionnaire </a:t>
            </a:r>
            <a:r>
              <a:rPr lang="en-US" altLang="zh-TW" dirty="0" smtClean="0">
                <a:latin typeface="Times New Roman" pitchFamily="18" charset="0"/>
                <a:cs typeface="Times New Roman" pitchFamily="18" charset="0"/>
              </a:rPr>
              <a:t>on Anxiety</a:t>
            </a:r>
            <a:r>
              <a:rPr lang="en-US" altLang="zh-TW" dirty="0">
                <a:latin typeface="Times New Roman" pitchFamily="18" charset="0"/>
                <a:cs typeface="Times New Roman" pitchFamily="18" charset="0"/>
              </a:rPr>
              <a:t/>
            </a:r>
            <a:br>
              <a:rPr lang="en-US" altLang="zh-TW" dirty="0">
                <a:latin typeface="Times New Roman" pitchFamily="18" charset="0"/>
                <a:cs typeface="Times New Roman" pitchFamily="18" charset="0"/>
              </a:rPr>
            </a:br>
            <a:endParaRPr lang="zh-TW" altLang="en-US" dirty="0">
              <a:latin typeface="Times New Roman" pitchFamily="18" charset="0"/>
              <a:cs typeface="Times New Roman"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639051372"/>
              </p:ext>
            </p:extLst>
          </p:nvPr>
        </p:nvGraphicFramePr>
        <p:xfrm>
          <a:off x="532262" y="1282889"/>
          <a:ext cx="8273072" cy="4053388"/>
        </p:xfrm>
        <a:graphic>
          <a:graphicData uri="http://schemas.openxmlformats.org/drawingml/2006/table">
            <a:tbl>
              <a:tblPr firstRow="1" bandRow="1">
                <a:tableStyleId>{5C22544A-7EE6-4342-B048-85BDC9FD1C3A}</a:tableStyleId>
              </a:tblPr>
              <a:tblGrid>
                <a:gridCol w="4136536">
                  <a:extLst>
                    <a:ext uri="{9D8B030D-6E8A-4147-A177-3AD203B41FA5}">
                      <a16:colId xmlns:a16="http://schemas.microsoft.com/office/drawing/2014/main" val="20000"/>
                    </a:ext>
                  </a:extLst>
                </a:gridCol>
                <a:gridCol w="4136536">
                  <a:extLst>
                    <a:ext uri="{9D8B030D-6E8A-4147-A177-3AD203B41FA5}">
                      <a16:colId xmlns:a16="http://schemas.microsoft.com/office/drawing/2014/main" val="20001"/>
                    </a:ext>
                  </a:extLst>
                </a:gridCol>
              </a:tblGrid>
              <a:tr h="1013347">
                <a:tc>
                  <a:txBody>
                    <a:bodyPr/>
                    <a:lstStyle/>
                    <a:p>
                      <a:pPr algn="ctr"/>
                      <a:r>
                        <a:rPr lang="en-US" altLang="zh-TW" sz="2800" dirty="0" smtClean="0">
                          <a:latin typeface="Times New Roman" panose="02020603050405020304" pitchFamily="18" charset="0"/>
                          <a:cs typeface="Times New Roman" panose="02020603050405020304" pitchFamily="18" charset="0"/>
                        </a:rPr>
                        <a:t>Majority</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algn="ctr"/>
                      <a:r>
                        <a:rPr lang="en-US" altLang="zh-TW" sz="2800" baseline="0" dirty="0" smtClean="0">
                          <a:latin typeface="Times New Roman" panose="02020603050405020304" pitchFamily="18" charset="0"/>
                          <a:cs typeface="Times New Roman" panose="02020603050405020304" pitchFamily="18" charset="0"/>
                        </a:rPr>
                        <a:t>Minority </a:t>
                      </a:r>
                      <a:endParaRPr lang="zh-TW" alt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013347">
                <a:tc>
                  <a:txBody>
                    <a:bodyPr/>
                    <a:lstStyle/>
                    <a:p>
                      <a:r>
                        <a:rPr lang="en-US" altLang="zh-TW" sz="2800" dirty="0" smtClean="0">
                          <a:latin typeface="Times New Roman" panose="02020603050405020304" pitchFamily="18" charset="0"/>
                          <a:cs typeface="Times New Roman" panose="02020603050405020304" pitchFamily="18" charset="0"/>
                        </a:rPr>
                        <a:t>Unclear instructions</a:t>
                      </a:r>
                      <a:r>
                        <a:rPr lang="en-US" altLang="zh-TW" sz="2800" baseline="0" dirty="0" smtClean="0">
                          <a:latin typeface="Times New Roman" panose="02020603050405020304" pitchFamily="18" charset="0"/>
                          <a:cs typeface="Times New Roman" panose="02020603050405020304" pitchFamily="18" charset="0"/>
                        </a:rPr>
                        <a:t> and ideas</a:t>
                      </a:r>
                      <a:endParaRPr lang="zh-TW" altLang="en-US" sz="2800" dirty="0">
                        <a:latin typeface="Times New Roman" panose="02020603050405020304" pitchFamily="18" charset="0"/>
                        <a:cs typeface="Times New Roman" panose="02020603050405020304" pitchFamily="18" charset="0"/>
                      </a:endParaRPr>
                    </a:p>
                  </a:txBody>
                  <a:tcPr/>
                </a:tc>
                <a:tc>
                  <a:txBody>
                    <a:bodyPr/>
                    <a:lstStyle/>
                    <a:p>
                      <a:r>
                        <a:rPr lang="en-US" altLang="zh-TW" sz="2800" dirty="0" smtClean="0">
                          <a:latin typeface="Times New Roman" panose="02020603050405020304" pitchFamily="18" charset="0"/>
                          <a:cs typeface="Times New Roman" panose="02020603050405020304" pitchFamily="18" charset="0"/>
                        </a:rPr>
                        <a:t>English was used</a:t>
                      </a:r>
                      <a:endParaRPr lang="zh-TW" alt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013347">
                <a:tc>
                  <a:txBody>
                    <a:bodyPr/>
                    <a:lstStyle/>
                    <a:p>
                      <a:r>
                        <a:rPr lang="en-US" altLang="zh-TW" sz="2800" dirty="0" smtClean="0">
                          <a:latin typeface="Times New Roman" panose="02020603050405020304" pitchFamily="18" charset="0"/>
                          <a:cs typeface="Times New Roman" panose="02020603050405020304" pitchFamily="18" charset="0"/>
                        </a:rPr>
                        <a:t>Searching for international journals</a:t>
                      </a:r>
                      <a:endParaRPr lang="zh-TW" altLang="en-US" sz="2800" dirty="0">
                        <a:latin typeface="Times New Roman" panose="02020603050405020304" pitchFamily="18" charset="0"/>
                        <a:cs typeface="Times New Roman" panose="02020603050405020304" pitchFamily="18" charset="0"/>
                      </a:endParaRPr>
                    </a:p>
                  </a:txBody>
                  <a:tcPr/>
                </a:tc>
                <a:tc>
                  <a:txBody>
                    <a:bodyPr/>
                    <a:lstStyle/>
                    <a:p>
                      <a:r>
                        <a:rPr lang="en-US" altLang="zh-TW" sz="2800" dirty="0" smtClean="0">
                          <a:latin typeface="Times New Roman" panose="02020603050405020304" pitchFamily="18" charset="0"/>
                          <a:cs typeface="Times New Roman" panose="02020603050405020304" pitchFamily="18" charset="0"/>
                        </a:rPr>
                        <a:t>Thinking of a upcoming speech</a:t>
                      </a:r>
                      <a:endParaRPr lang="zh-TW" alt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013347">
                <a:tc>
                  <a:txBody>
                    <a:bodyPr/>
                    <a:lstStyle/>
                    <a:p>
                      <a:r>
                        <a:rPr lang="en-US" altLang="zh-TW" sz="2800" dirty="0" smtClean="0">
                          <a:latin typeface="Times New Roman" panose="02020603050405020304" pitchFamily="18" charset="0"/>
                          <a:cs typeface="Times New Roman" panose="02020603050405020304" pitchFamily="18" charset="0"/>
                        </a:rPr>
                        <a:t>Forgetting the content</a:t>
                      </a:r>
                      <a:r>
                        <a:rPr lang="en-US" altLang="zh-TW" sz="2800" baseline="0" dirty="0" smtClean="0">
                          <a:latin typeface="Times New Roman" panose="02020603050405020304" pitchFamily="18" charset="0"/>
                          <a:cs typeface="Times New Roman" panose="02020603050405020304" pitchFamily="18" charset="0"/>
                        </a:rPr>
                        <a:t> of a speech</a:t>
                      </a:r>
                      <a:endParaRPr lang="zh-TW" altLang="en-US" sz="2800" dirty="0">
                        <a:latin typeface="Times New Roman" panose="02020603050405020304" pitchFamily="18" charset="0"/>
                        <a:cs typeface="Times New Roman" panose="02020603050405020304" pitchFamily="18" charset="0"/>
                      </a:endParaRPr>
                    </a:p>
                  </a:txBody>
                  <a:tcPr/>
                </a:tc>
                <a:tc>
                  <a:txBody>
                    <a:bodyPr/>
                    <a:lstStyle/>
                    <a:p>
                      <a:endParaRPr lang="zh-TW" alt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40093137"/>
      </p:ext>
    </p:extLst>
  </p:cSld>
  <p:clrMapOvr>
    <a:masterClrMapping/>
  </p:clrMapOvr>
  <p:transition spd="slow">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0936" y="227852"/>
            <a:ext cx="8596668" cy="1320800"/>
          </a:xfrm>
        </p:spPr>
        <p:txBody>
          <a:bodyPr>
            <a:normAutofit/>
          </a:bodyPr>
          <a:lstStyle/>
          <a:p>
            <a:pPr algn="ctr"/>
            <a:r>
              <a:rPr lang="en-US" altLang="zh-TW" dirty="0" smtClean="0">
                <a:latin typeface="Times New Roman" pitchFamily="18" charset="0"/>
                <a:cs typeface="Times New Roman" pitchFamily="18" charset="0"/>
              </a:rPr>
              <a:t>Questionnaire on Attitude</a:t>
            </a:r>
            <a:endParaRPr lang="zh-TW" altLang="en-US" dirty="0">
              <a:latin typeface="Times New Roman" pitchFamily="18" charset="0"/>
              <a:cs typeface="Times New Roman"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698300162"/>
              </p:ext>
            </p:extLst>
          </p:nvPr>
        </p:nvGraphicFramePr>
        <p:xfrm>
          <a:off x="530747" y="1170042"/>
          <a:ext cx="8127999" cy="4358653"/>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749139">
                <a:tc>
                  <a:txBody>
                    <a:bodyPr/>
                    <a:lstStyle/>
                    <a:p>
                      <a:pPr algn="l"/>
                      <a:endParaRPr lang="zh-TW" altLang="en-US" sz="2800" dirty="0">
                        <a:latin typeface="Times New Roman" panose="02020603050405020304" pitchFamily="18" charset="0"/>
                        <a:cs typeface="Times New Roman" panose="02020603050405020304" pitchFamily="18" charset="0"/>
                      </a:endParaRPr>
                    </a:p>
                  </a:txBody>
                  <a:tcPr/>
                </a:tc>
                <a:tc>
                  <a:txBody>
                    <a:bodyPr/>
                    <a:lstStyle/>
                    <a:p>
                      <a:pPr algn="ctr"/>
                      <a:r>
                        <a:rPr lang="en-US" altLang="zh-TW" sz="2800" dirty="0" smtClean="0">
                          <a:latin typeface="Times New Roman" panose="02020603050405020304" pitchFamily="18" charset="0"/>
                          <a:cs typeface="Times New Roman" panose="02020603050405020304" pitchFamily="18" charset="0"/>
                        </a:rPr>
                        <a:t>Majority </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algn="ctr"/>
                      <a:r>
                        <a:rPr lang="en-US" altLang="zh-TW" sz="2800" dirty="0" smtClean="0">
                          <a:latin typeface="Times New Roman" panose="02020603050405020304" pitchFamily="18" charset="0"/>
                          <a:cs typeface="Times New Roman" panose="02020603050405020304" pitchFamily="18" charset="0"/>
                        </a:rPr>
                        <a:t>Minority </a:t>
                      </a:r>
                      <a:endParaRPr lang="zh-TW" alt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293034">
                <a:tc>
                  <a:txBody>
                    <a:bodyPr/>
                    <a:lstStyle/>
                    <a:p>
                      <a:pPr algn="l"/>
                      <a:r>
                        <a:rPr lang="en-US" altLang="zh-TW" sz="2800" dirty="0" smtClean="0">
                          <a:latin typeface="Times New Roman" panose="02020603050405020304" pitchFamily="18" charset="0"/>
                          <a:cs typeface="Times New Roman" panose="02020603050405020304" pitchFamily="18" charset="0"/>
                        </a:rPr>
                        <a:t>Teacher</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algn="l"/>
                      <a:r>
                        <a:rPr lang="en-US" altLang="zh-TW" sz="2800" dirty="0" smtClean="0">
                          <a:latin typeface="Times New Roman" panose="02020603050405020304" pitchFamily="18" charset="0"/>
                          <a:cs typeface="Times New Roman" panose="02020603050405020304" pitchFamily="18" charset="0"/>
                        </a:rPr>
                        <a:t>Teacher</a:t>
                      </a:r>
                      <a:r>
                        <a:rPr lang="en-US" altLang="zh-TW" sz="2800" baseline="0" dirty="0" smtClean="0">
                          <a:latin typeface="Times New Roman" panose="02020603050405020304" pitchFamily="18" charset="0"/>
                          <a:cs typeface="Times New Roman" panose="02020603050405020304" pitchFamily="18" charset="0"/>
                        </a:rPr>
                        <a:t> aid is necessary</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algn="l"/>
                      <a:r>
                        <a:rPr lang="en-US" altLang="zh-TW" sz="2800" dirty="0" smtClean="0">
                          <a:latin typeface="Times New Roman" panose="02020603050405020304" pitchFamily="18" charset="0"/>
                          <a:cs typeface="Times New Roman" panose="02020603050405020304" pitchFamily="18" charset="0"/>
                        </a:rPr>
                        <a:t>Teacher’s instructions are clear</a:t>
                      </a:r>
                      <a:endParaRPr lang="zh-TW" alt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293034">
                <a:tc>
                  <a:txBody>
                    <a:bodyPr/>
                    <a:lstStyle/>
                    <a:p>
                      <a:pPr algn="l"/>
                      <a:r>
                        <a:rPr lang="en-US" altLang="zh-TW" sz="2800" dirty="0" smtClean="0">
                          <a:latin typeface="Times New Roman" panose="02020603050405020304" pitchFamily="18" charset="0"/>
                          <a:cs typeface="Times New Roman" panose="02020603050405020304" pitchFamily="18" charset="0"/>
                        </a:rPr>
                        <a:t>Research</a:t>
                      </a:r>
                      <a:r>
                        <a:rPr lang="en-US" altLang="zh-TW" sz="2800" baseline="0" dirty="0" smtClean="0">
                          <a:latin typeface="Times New Roman" panose="02020603050405020304" pitchFamily="18" charset="0"/>
                          <a:cs typeface="Times New Roman" panose="02020603050405020304" pitchFamily="18" charset="0"/>
                        </a:rPr>
                        <a:t> and </a:t>
                      </a:r>
                      <a:r>
                        <a:rPr lang="en-US" altLang="zh-TW" sz="2800" dirty="0" smtClean="0">
                          <a:latin typeface="Times New Roman" panose="02020603050405020304" pitchFamily="18" charset="0"/>
                          <a:cs typeface="Times New Roman" panose="02020603050405020304" pitchFamily="18" charset="0"/>
                        </a:rPr>
                        <a:t>Language</a:t>
                      </a:r>
                      <a:r>
                        <a:rPr lang="en-US" altLang="zh-TW" sz="2800" baseline="0" dirty="0" smtClean="0">
                          <a:latin typeface="Times New Roman" panose="02020603050405020304" pitchFamily="18" charset="0"/>
                          <a:cs typeface="Times New Roman" panose="02020603050405020304" pitchFamily="18" charset="0"/>
                        </a:rPr>
                        <a:t> skills</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algn="l"/>
                      <a:r>
                        <a:rPr lang="en-US" altLang="zh-TW" sz="2800" dirty="0" smtClean="0">
                          <a:latin typeface="Times New Roman" panose="02020603050405020304" pitchFamily="18" charset="0"/>
                          <a:cs typeface="Times New Roman" panose="02020603050405020304" pitchFamily="18" charset="0"/>
                        </a:rPr>
                        <a:t>Improved</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algn="l"/>
                      <a:r>
                        <a:rPr lang="en-US" altLang="zh-TW" sz="2800" dirty="0" smtClean="0">
                          <a:latin typeface="Times New Roman" panose="02020603050405020304" pitchFamily="18" charset="0"/>
                          <a:cs typeface="Times New Roman" panose="02020603050405020304" pitchFamily="18" charset="0"/>
                        </a:rPr>
                        <a:t>Not improved</a:t>
                      </a:r>
                      <a:r>
                        <a:rPr lang="en-US" altLang="zh-TW" sz="2800" baseline="0" dirty="0" smtClean="0">
                          <a:latin typeface="Times New Roman" panose="02020603050405020304" pitchFamily="18" charset="0"/>
                          <a:cs typeface="Times New Roman" panose="02020603050405020304" pitchFamily="18" charset="0"/>
                        </a:rPr>
                        <a:t> </a:t>
                      </a:r>
                      <a:endParaRPr lang="zh-TW" alt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749139">
                <a:tc>
                  <a:txBody>
                    <a:bodyPr/>
                    <a:lstStyle/>
                    <a:p>
                      <a:pPr algn="l"/>
                      <a:r>
                        <a:rPr lang="en-US" altLang="zh-TW" sz="2800" dirty="0" smtClean="0">
                          <a:latin typeface="Times New Roman" panose="02020603050405020304" pitchFamily="18" charset="0"/>
                          <a:cs typeface="Times New Roman" panose="02020603050405020304" pitchFamily="18" charset="0"/>
                        </a:rPr>
                        <a:t>Content</a:t>
                      </a:r>
                      <a:r>
                        <a:rPr lang="en-US" altLang="zh-TW" sz="2800" baseline="0" dirty="0" smtClean="0">
                          <a:latin typeface="Times New Roman" panose="02020603050405020304" pitchFamily="18" charset="0"/>
                          <a:cs typeface="Times New Roman" panose="02020603050405020304" pitchFamily="18" charset="0"/>
                        </a:rPr>
                        <a:t> of the GRP</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algn="l"/>
                      <a:r>
                        <a:rPr lang="en-US" altLang="zh-TW" sz="2800" dirty="0" smtClean="0">
                          <a:latin typeface="Times New Roman" panose="02020603050405020304" pitchFamily="18" charset="0"/>
                          <a:cs typeface="Times New Roman" panose="02020603050405020304" pitchFamily="18" charset="0"/>
                        </a:rPr>
                        <a:t>Not</a:t>
                      </a:r>
                      <a:r>
                        <a:rPr lang="en-US" altLang="zh-TW" sz="2800" baseline="0" dirty="0" smtClean="0">
                          <a:latin typeface="Times New Roman" panose="02020603050405020304" pitchFamily="18" charset="0"/>
                          <a:cs typeface="Times New Roman" panose="02020603050405020304" pitchFamily="18" charset="0"/>
                        </a:rPr>
                        <a:t> easy </a:t>
                      </a:r>
                      <a:endParaRPr lang="zh-TW" altLang="en-US" sz="2800" dirty="0">
                        <a:latin typeface="Times New Roman" panose="02020603050405020304" pitchFamily="18" charset="0"/>
                        <a:cs typeface="Times New Roman" panose="02020603050405020304" pitchFamily="18" charset="0"/>
                      </a:endParaRPr>
                    </a:p>
                  </a:txBody>
                  <a:tcPr/>
                </a:tc>
                <a:tc>
                  <a:txBody>
                    <a:bodyPr/>
                    <a:lstStyle/>
                    <a:p>
                      <a:pPr algn="l"/>
                      <a:r>
                        <a:rPr lang="en-US" altLang="zh-TW" sz="2800" dirty="0" smtClean="0">
                          <a:latin typeface="Times New Roman" panose="02020603050405020304" pitchFamily="18" charset="0"/>
                          <a:cs typeface="Times New Roman" panose="02020603050405020304" pitchFamily="18" charset="0"/>
                        </a:rPr>
                        <a:t>Too easy </a:t>
                      </a:r>
                      <a:endParaRPr lang="zh-TW" alt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77456668"/>
      </p:ext>
    </p:extLst>
  </p:cSld>
  <p:clrMapOvr>
    <a:masterClrMapping/>
  </p:clrMapOvr>
  <p:transition spd="slow">
    <p:comb/>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74131" y="360217"/>
            <a:ext cx="8596668" cy="1320800"/>
          </a:xfrm>
        </p:spPr>
        <p:txBody>
          <a:bodyPr>
            <a:normAutofit/>
          </a:bodyPr>
          <a:lstStyle/>
          <a:p>
            <a:r>
              <a:rPr lang="en-US" altLang="zh-TW" dirty="0" smtClean="0">
                <a:latin typeface="Times New Roman" panose="02020603050405020304" pitchFamily="18" charset="0"/>
                <a:cs typeface="Times New Roman" panose="02020603050405020304" pitchFamily="18" charset="0"/>
              </a:rPr>
              <a:t>Pedagogical </a:t>
            </a:r>
            <a:r>
              <a:rPr lang="en-US" altLang="zh-TW" dirty="0">
                <a:latin typeface="Times New Roman" panose="02020603050405020304" pitchFamily="18" charset="0"/>
                <a:cs typeface="Times New Roman" panose="02020603050405020304" pitchFamily="18" charset="0"/>
              </a:rPr>
              <a:t>Implications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26539" y="1161740"/>
            <a:ext cx="8916609" cy="5696260"/>
          </a:xfrm>
        </p:spPr>
        <p:txBody>
          <a:bodyPr>
            <a:noAutofit/>
          </a:bodyPr>
          <a:lstStyle/>
          <a:p>
            <a:pPr algn="just"/>
            <a:r>
              <a:rPr lang="en-US" altLang="zh-TW" sz="2800" dirty="0" smtClean="0">
                <a:latin typeface="Times New Roman" pitchFamily="18" charset="0"/>
                <a:cs typeface="Times New Roman" pitchFamily="18" charset="0"/>
              </a:rPr>
              <a:t>EFL instructors should be more aware of the possible causes of learner anxiety. </a:t>
            </a:r>
          </a:p>
          <a:p>
            <a:pPr marL="0" indent="0" algn="just">
              <a:buNone/>
            </a:pPr>
            <a:endParaRPr lang="en-US" altLang="zh-TW" sz="2800" dirty="0" smtClean="0">
              <a:latin typeface="Times New Roman" pitchFamily="18" charset="0"/>
              <a:cs typeface="Times New Roman" pitchFamily="18" charset="0"/>
            </a:endParaRPr>
          </a:p>
          <a:p>
            <a:pPr algn="just"/>
            <a:r>
              <a:rPr lang="en-US" altLang="zh-TW" sz="2800" dirty="0">
                <a:latin typeface="Times New Roman" pitchFamily="18" charset="0"/>
                <a:cs typeface="Times New Roman" pitchFamily="18" charset="0"/>
              </a:rPr>
              <a:t>H</a:t>
            </a:r>
            <a:r>
              <a:rPr lang="en-US" altLang="zh-TW" sz="2800" dirty="0" smtClean="0">
                <a:latin typeface="Times New Roman" pitchFamily="18" charset="0"/>
                <a:cs typeface="Times New Roman" pitchFamily="18" charset="0"/>
              </a:rPr>
              <a:t>elp instructors to adjust their teaching methods and materials in order to minimize the problems and increase learning effectiveness and efficiency. </a:t>
            </a:r>
          </a:p>
          <a:p>
            <a:pPr algn="just"/>
            <a:endParaRPr lang="en-US" altLang="zh-TW" sz="2800" dirty="0" smtClean="0">
              <a:latin typeface="Times New Roman" pitchFamily="18" charset="0"/>
              <a:cs typeface="Times New Roman" pitchFamily="18" charset="0"/>
            </a:endParaRPr>
          </a:p>
          <a:p>
            <a:pPr algn="just"/>
            <a:r>
              <a:rPr lang="en-US" altLang="zh-TW" sz="2800" dirty="0">
                <a:latin typeface="Times New Roman" pitchFamily="18" charset="0"/>
                <a:cs typeface="Times New Roman" pitchFamily="18" charset="0"/>
              </a:rPr>
              <a:t>G</a:t>
            </a:r>
            <a:r>
              <a:rPr lang="en-US" altLang="zh-TW" sz="2800" dirty="0" smtClean="0">
                <a:latin typeface="Times New Roman" pitchFamily="18" charset="0"/>
                <a:cs typeface="Times New Roman" pitchFamily="18" charset="0"/>
              </a:rPr>
              <a:t>uide future scholars to make more in-depth research on anxiety related topics. </a:t>
            </a:r>
          </a:p>
        </p:txBody>
      </p:sp>
    </p:spTree>
    <p:extLst>
      <p:ext uri="{BB962C8B-B14F-4D97-AF65-F5344CB8AC3E}">
        <p14:creationId xmlns:p14="http://schemas.microsoft.com/office/powerpoint/2010/main" val="2447391590"/>
      </p:ext>
    </p:extLst>
  </p:cSld>
  <p:clrMapOvr>
    <a:masterClrMapping/>
  </p:clrMapOvr>
  <p:transition spd="slow">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11079" y="381268"/>
            <a:ext cx="8596668" cy="1320800"/>
          </a:xfrm>
        </p:spPr>
        <p:txBody>
          <a:bodyPr>
            <a:normAutofit/>
          </a:bodyPr>
          <a:lstStyle/>
          <a:p>
            <a:r>
              <a:rPr lang="en-US" altLang="zh-TW" dirty="0">
                <a:latin typeface="Times New Roman" panose="02020603050405020304" pitchFamily="18" charset="0"/>
                <a:cs typeface="Times New Roman" panose="02020603050405020304" pitchFamily="18" charset="0"/>
              </a:rPr>
              <a:t>Limitations of the Study</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37286" y="1702068"/>
            <a:ext cx="9424609" cy="3880773"/>
          </a:xfrm>
        </p:spPr>
        <p:txBody>
          <a:bodyPr>
            <a:normAutofit/>
          </a:bodyPr>
          <a:lstStyle/>
          <a:p>
            <a:pPr algn="just"/>
            <a:r>
              <a:rPr lang="en-US" altLang="zh-TW" sz="2800" dirty="0">
                <a:latin typeface="Times New Roman" panose="02020603050405020304" pitchFamily="18" charset="0"/>
                <a:cs typeface="Times New Roman" panose="02020603050405020304" pitchFamily="18" charset="0"/>
              </a:rPr>
              <a:t>Due to the relatively small sample size of the participants, the findings in this study can not be </a:t>
            </a:r>
            <a:r>
              <a:rPr lang="en-US" altLang="zh-TW" sz="2800" dirty="0" smtClean="0">
                <a:latin typeface="Times New Roman" panose="02020603050405020304" pitchFamily="18" charset="0"/>
                <a:cs typeface="Times New Roman" panose="02020603050405020304" pitchFamily="18" charset="0"/>
              </a:rPr>
              <a:t>generalized.</a:t>
            </a:r>
            <a:endParaRPr lang="en-US" altLang="zh-TW" sz="2800" dirty="0">
              <a:latin typeface="Times New Roman" panose="02020603050405020304" pitchFamily="18" charset="0"/>
              <a:cs typeface="Times New Roman" panose="02020603050405020304" pitchFamily="18" charset="0"/>
            </a:endParaRPr>
          </a:p>
          <a:p>
            <a:pPr algn="just"/>
            <a:endParaRPr lang="en-US" altLang="zh-TW" sz="2800" dirty="0">
              <a:latin typeface="Times New Roman" panose="02020603050405020304" pitchFamily="18" charset="0"/>
              <a:cs typeface="Times New Roman" panose="02020603050405020304" pitchFamily="18" charset="0"/>
            </a:endParaRPr>
          </a:p>
          <a:p>
            <a:pPr algn="just"/>
            <a:r>
              <a:rPr lang="en-US" altLang="zh-TW" sz="2800" dirty="0">
                <a:latin typeface="Times New Roman" panose="02020603050405020304" pitchFamily="18" charset="0"/>
                <a:cs typeface="Times New Roman" panose="02020603050405020304" pitchFamily="18" charset="0"/>
              </a:rPr>
              <a:t>We suggest future research can include more participants from different schools in different regions and distribute more questionnaires to increase reliability and validity of research.</a:t>
            </a:r>
            <a:endParaRPr lang="zh-TW"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7653495"/>
      </p:ext>
    </p:extLst>
  </p:cSld>
  <p:clrMapOvr>
    <a:masterClrMapping/>
  </p:clrMapOvr>
  <p:transition spd="slow">
    <p:comb/>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11079" y="512618"/>
            <a:ext cx="8596668" cy="1320800"/>
          </a:xfrm>
        </p:spPr>
        <p:txBody>
          <a:bodyPr>
            <a:normAutofit/>
          </a:bodyPr>
          <a:lstStyle/>
          <a:p>
            <a:r>
              <a:rPr lang="en-US" altLang="zh-TW" dirty="0">
                <a:latin typeface="Times New Roman" panose="02020603050405020304" pitchFamily="18" charset="0"/>
                <a:cs typeface="Times New Roman" panose="02020603050405020304" pitchFamily="18" charset="0"/>
              </a:rPr>
              <a:t>Suggestions for Future Research</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234994" y="1833418"/>
            <a:ext cx="9148837" cy="4096448"/>
          </a:xfrm>
        </p:spPr>
        <p:txBody>
          <a:bodyPr>
            <a:normAutofit/>
          </a:bodyPr>
          <a:lstStyle/>
          <a:p>
            <a:pPr algn="just"/>
            <a:r>
              <a:rPr lang="en-US" altLang="zh-TW" sz="2800" dirty="0">
                <a:latin typeface="Times New Roman" panose="02020603050405020304" pitchFamily="18" charset="0"/>
                <a:cs typeface="Times New Roman" panose="02020603050405020304" pitchFamily="18" charset="0"/>
              </a:rPr>
              <a:t>Researchers can explore anxiety for student learning further, by conducting interdepartmental or multi-school research</a:t>
            </a:r>
            <a:r>
              <a:rPr lang="en-US" altLang="zh-TW" sz="2800" dirty="0" smtClean="0">
                <a:latin typeface="Times New Roman" panose="02020603050405020304" pitchFamily="18" charset="0"/>
                <a:cs typeface="Times New Roman" panose="02020603050405020304" pitchFamily="18" charset="0"/>
              </a:rPr>
              <a:t>.</a:t>
            </a:r>
          </a:p>
          <a:p>
            <a:pPr marL="0" indent="0" algn="just">
              <a:buNone/>
            </a:pPr>
            <a:r>
              <a:rPr lang="en-US" altLang="zh-TW" sz="2800" dirty="0" smtClean="0">
                <a:latin typeface="Times New Roman" panose="02020603050405020304" pitchFamily="18" charset="0"/>
                <a:cs typeface="Times New Roman" panose="02020603050405020304" pitchFamily="18" charset="0"/>
              </a:rPr>
              <a:t> </a:t>
            </a:r>
            <a:endParaRPr lang="en-US" altLang="zh-TW" sz="2800" dirty="0">
              <a:latin typeface="Times New Roman" panose="02020603050405020304" pitchFamily="18" charset="0"/>
              <a:cs typeface="Times New Roman" panose="02020603050405020304" pitchFamily="18" charset="0"/>
            </a:endParaRPr>
          </a:p>
          <a:p>
            <a:pPr algn="just"/>
            <a:r>
              <a:rPr lang="en-US" altLang="zh-TW" sz="2800" dirty="0">
                <a:latin typeface="Times New Roman" panose="02020603050405020304" pitchFamily="18" charset="0"/>
                <a:cs typeface="Times New Roman" panose="02020603050405020304" pitchFamily="18" charset="0"/>
              </a:rPr>
              <a:t>Conduct research on EFL instructor anxiety to investigate teacher anxiety level in the classroom find a feasible solution to improve teaching quality and also enhance teaching efficiency.</a:t>
            </a:r>
            <a:endParaRPr lang="zh-TW"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0268133"/>
      </p:ext>
    </p:extLst>
  </p:cSld>
  <p:clrMapOvr>
    <a:masterClrMapping/>
  </p:clrMapOvr>
  <p:transition spd="slow">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內容版面配置區 3"/>
          <p:cNvPicPr>
            <a:picLocks noChangeAspect="1"/>
          </p:cNvPicPr>
          <p:nvPr/>
        </p:nvPicPr>
        <p:blipFill rotWithShape="1">
          <a:blip r:embed="rId2">
            <a:extLst>
              <a:ext uri="{BEBA8EAE-BF5A-486C-A8C5-ECC9F3942E4B}">
                <a14:imgProps xmlns:a14="http://schemas.microsoft.com/office/drawing/2010/main">
                  <a14:imgLayer r:embed="rId3">
                    <a14:imgEffect>
                      <a14:backgroundRemoval t="16467" b="82635" l="1200" r="98600">
                        <a14:foregroundMark x1="12400" y1="44012" x2="12400" y2="44012"/>
                        <a14:foregroundMark x1="10400" y1="18563" x2="10400" y2="18563"/>
                        <a14:foregroundMark x1="25600" y1="41916" x2="25600" y2="41916"/>
                        <a14:foregroundMark x1="30200" y1="41018" x2="30200" y2="41018"/>
                        <a14:foregroundMark x1="44800" y1="44611" x2="44800" y2="44611"/>
                        <a14:foregroundMark x1="55600" y1="45509" x2="55600" y2="45509"/>
                        <a14:foregroundMark x1="29800" y1="47006" x2="29800" y2="47006"/>
                        <a14:foregroundMark x1="65400" y1="44611" x2="65400" y2="44611"/>
                        <a14:foregroundMark x1="73200" y1="38024" x2="73200" y2="38024"/>
                        <a14:foregroundMark x1="87800" y1="50599" x2="87800" y2="50599"/>
                        <a14:foregroundMark x1="89200" y1="64371" x2="89200" y2="64371"/>
                        <a14:foregroundMark x1="85000" y1="62275" x2="85000" y2="62275"/>
                        <a14:foregroundMark x1="80200" y1="62575" x2="80200" y2="62575"/>
                        <a14:foregroundMark x1="75400" y1="63473" x2="75400" y2="63473"/>
                        <a14:foregroundMark x1="70600" y1="66168" x2="70600" y2="66168"/>
                        <a14:foregroundMark x1="64600" y1="64970" x2="64600" y2="64970"/>
                        <a14:foregroundMark x1="60800" y1="61976" x2="60800" y2="61976"/>
                        <a14:foregroundMark x1="49600" y1="66168" x2="49600" y2="66168"/>
                        <a14:foregroundMark x1="42400" y1="64371" x2="42400" y2="64371"/>
                        <a14:foregroundMark x1="39800" y1="64072" x2="39800" y2="64072"/>
                        <a14:foregroundMark x1="31600" y1="62874" x2="31600" y2="62874"/>
                        <a14:foregroundMark x1="26800" y1="63772" x2="26800" y2="63772"/>
                        <a14:foregroundMark x1="19000" y1="65868" x2="19000" y2="65868"/>
                        <a14:foregroundMark x1="16800" y1="64671" x2="16800" y2="64671"/>
                        <a14:foregroundMark x1="9600" y1="68263" x2="9600" y2="68263"/>
                      </a14:backgroundRemoval>
                    </a14:imgEffect>
                  </a14:imgLayer>
                </a14:imgProps>
              </a:ext>
              <a:ext uri="{28A0092B-C50C-407E-A947-70E740481C1C}">
                <a14:useLocalDpi xmlns:a14="http://schemas.microsoft.com/office/drawing/2010/main" val="0"/>
              </a:ext>
            </a:extLst>
          </a:blip>
          <a:srcRect t="4927" b="4927"/>
          <a:stretch/>
        </p:blipFill>
        <p:spPr>
          <a:xfrm rot="463829">
            <a:off x="1721074" y="883381"/>
            <a:ext cx="7238702" cy="4835453"/>
          </a:xfrm>
          <a:prstGeom prst="rect">
            <a:avLst/>
          </a:prstGeom>
        </p:spPr>
      </p:pic>
    </p:spTree>
    <p:extLst>
      <p:ext uri="{BB962C8B-B14F-4D97-AF65-F5344CB8AC3E}">
        <p14:creationId xmlns:p14="http://schemas.microsoft.com/office/powerpoint/2010/main" val="2635127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ccel="100000" fill="hold" nodeType="afterEffect">
                                  <p:stCondLst>
                                    <p:cond delay="0"/>
                                  </p:stCondLst>
                                  <p:childTnLst>
                                    <p:animScale>
                                      <p:cBhvr>
                                        <p:cTn id="6" dur="1000" fill="hold"/>
                                        <p:tgtEl>
                                          <p:spTgt spid="5"/>
                                        </p:tgtEl>
                                      </p:cBhvr>
                                      <p:by x="30000" y="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20134" y="983674"/>
            <a:ext cx="8596668" cy="5417907"/>
          </a:xfrm>
        </p:spPr>
        <p:txBody>
          <a:bodyPr/>
          <a:lstStyle/>
          <a:p>
            <a:pPr algn="just"/>
            <a:r>
              <a:rPr lang="en-US" altLang="zh-TW" sz="2800" b="1" dirty="0" err="1" smtClean="0">
                <a:latin typeface="Times New Roman" panose="02020603050405020304" pitchFamily="18" charset="0"/>
                <a:cs typeface="Times New Roman" panose="02020603050405020304" pitchFamily="18" charset="0"/>
              </a:rPr>
              <a:t>Scovel</a:t>
            </a:r>
            <a:r>
              <a:rPr lang="zh-TW" altLang="en-US" sz="2800" b="1" dirty="0" smtClean="0">
                <a:latin typeface="Times New Roman" panose="02020603050405020304" pitchFamily="18" charset="0"/>
                <a:cs typeface="Times New Roman" panose="02020603050405020304" pitchFamily="18" charset="0"/>
              </a:rPr>
              <a:t> </a:t>
            </a:r>
            <a:r>
              <a:rPr lang="en-US" altLang="zh-TW" sz="2800" b="1" dirty="0" smtClean="0">
                <a:latin typeface="Times New Roman" panose="02020603050405020304" pitchFamily="18" charset="0"/>
                <a:cs typeface="Times New Roman" panose="02020603050405020304" pitchFamily="18" charset="0"/>
              </a:rPr>
              <a:t>(1978)</a:t>
            </a:r>
            <a:r>
              <a:rPr lang="zh-TW" altLang="en-US" sz="2800" b="1"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indicated </a:t>
            </a:r>
            <a:r>
              <a:rPr lang="en-US" altLang="zh-TW" sz="2800" dirty="0">
                <a:latin typeface="Times New Roman" panose="02020603050405020304" pitchFamily="18" charset="0"/>
                <a:cs typeface="Times New Roman" panose="02020603050405020304" pitchFamily="18" charset="0"/>
              </a:rPr>
              <a:t>that </a:t>
            </a:r>
            <a:r>
              <a:rPr lang="en-US" altLang="zh-TW" sz="2800" dirty="0">
                <a:solidFill>
                  <a:srgbClr val="FF0000"/>
                </a:solidFill>
                <a:latin typeface="Times New Roman" panose="02020603050405020304" pitchFamily="18" charset="0"/>
                <a:cs typeface="Times New Roman" panose="02020603050405020304" pitchFamily="18" charset="0"/>
              </a:rPr>
              <a:t>positive correlations </a:t>
            </a:r>
            <a:r>
              <a:rPr lang="en-US" altLang="zh-TW" sz="2800" dirty="0">
                <a:latin typeface="Times New Roman" panose="02020603050405020304" pitchFamily="18" charset="0"/>
                <a:cs typeface="Times New Roman" panose="02020603050405020304" pitchFamily="18" charset="0"/>
              </a:rPr>
              <a:t>between foreign language anxiety and achievement</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in the target language. </a:t>
            </a:r>
            <a:endParaRPr lang="en-US" altLang="zh-TW" sz="2800" dirty="0" smtClean="0">
              <a:latin typeface="Times New Roman" panose="02020603050405020304" pitchFamily="18" charset="0"/>
              <a:cs typeface="Times New Roman" panose="02020603050405020304" pitchFamily="18" charset="0"/>
            </a:endParaRPr>
          </a:p>
          <a:p>
            <a:pPr algn="just"/>
            <a:endParaRPr lang="en-US" altLang="zh-TW" sz="2800" dirty="0">
              <a:latin typeface="Times New Roman" panose="02020603050405020304" pitchFamily="18" charset="0"/>
              <a:cs typeface="Times New Roman" panose="02020603050405020304" pitchFamily="18" charset="0"/>
            </a:endParaRPr>
          </a:p>
          <a:p>
            <a:pPr algn="just"/>
            <a:r>
              <a:rPr lang="en-US" altLang="zh-TW" sz="2800" b="1" dirty="0" err="1">
                <a:latin typeface="Times New Roman" panose="02020603050405020304" pitchFamily="18" charset="0"/>
                <a:cs typeface="Times New Roman" panose="02020603050405020304" pitchFamily="18" charset="0"/>
              </a:rPr>
              <a:t>Spielmann</a:t>
            </a:r>
            <a:r>
              <a:rPr lang="en-US" altLang="zh-TW" sz="2800" b="1" dirty="0">
                <a:latin typeface="Times New Roman" panose="02020603050405020304" pitchFamily="18" charset="0"/>
                <a:cs typeface="Times New Roman" panose="02020603050405020304" pitchFamily="18" charset="0"/>
              </a:rPr>
              <a:t> and Radnofsky (2001) </a:t>
            </a:r>
            <a:r>
              <a:rPr lang="en-US" altLang="zh-TW" sz="2800" dirty="0">
                <a:latin typeface="Times New Roman" panose="02020603050405020304" pitchFamily="18" charset="0"/>
                <a:cs typeface="Times New Roman" panose="02020603050405020304" pitchFamily="18" charset="0"/>
              </a:rPr>
              <a:t>also </a:t>
            </a:r>
            <a:r>
              <a:rPr lang="en-US" altLang="zh-TW" sz="2800" dirty="0" smtClean="0">
                <a:latin typeface="Times New Roman" panose="02020603050405020304" pitchFamily="18" charset="0"/>
                <a:cs typeface="Times New Roman" panose="02020603050405020304" pitchFamily="18" charset="0"/>
              </a:rPr>
              <a:t>found </a:t>
            </a:r>
            <a:r>
              <a:rPr lang="en-US" altLang="zh-TW" sz="2800" dirty="0">
                <a:latin typeface="Times New Roman" panose="02020603050405020304" pitchFamily="18" charset="0"/>
                <a:cs typeface="Times New Roman" panose="02020603050405020304" pitchFamily="18" charset="0"/>
              </a:rPr>
              <a:t>that a certain level of anxiety could cause a </a:t>
            </a:r>
            <a:r>
              <a:rPr lang="en-US" altLang="zh-TW" sz="2800" dirty="0">
                <a:solidFill>
                  <a:srgbClr val="FF0000"/>
                </a:solidFill>
                <a:latin typeface="Times New Roman" panose="02020603050405020304" pitchFamily="18" charset="0"/>
                <a:cs typeface="Times New Roman" panose="02020603050405020304" pitchFamily="18" charset="0"/>
              </a:rPr>
              <a:t>facilitative effect </a:t>
            </a:r>
            <a:r>
              <a:rPr lang="en-US" altLang="zh-TW" sz="2800" dirty="0">
                <a:latin typeface="Times New Roman" panose="02020603050405020304" pitchFamily="18" charset="0"/>
                <a:cs typeface="Times New Roman" panose="02020603050405020304" pitchFamily="18" charset="0"/>
              </a:rPr>
              <a:t>on language learners. </a:t>
            </a:r>
          </a:p>
          <a:p>
            <a:endParaRPr lang="zh-TW" altLang="en-US" dirty="0"/>
          </a:p>
        </p:txBody>
      </p:sp>
    </p:spTree>
    <p:extLst>
      <p:ext uri="{BB962C8B-B14F-4D97-AF65-F5344CB8AC3E}">
        <p14:creationId xmlns:p14="http://schemas.microsoft.com/office/powerpoint/2010/main" val="951541367"/>
      </p:ext>
    </p:extLst>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33989" y="683628"/>
            <a:ext cx="8596668" cy="5440861"/>
          </a:xfrm>
        </p:spPr>
        <p:txBody>
          <a:bodyPr/>
          <a:lstStyle/>
          <a:p>
            <a:pPr algn="just"/>
            <a:r>
              <a:rPr lang="en-US" altLang="zh-TW" sz="2800" b="1" dirty="0" err="1">
                <a:latin typeface="Times New Roman" panose="02020603050405020304" pitchFamily="18" charset="0"/>
                <a:cs typeface="Times New Roman" panose="02020603050405020304" pitchFamily="18" charset="0"/>
              </a:rPr>
              <a:t>Elkahafaifi</a:t>
            </a:r>
            <a:r>
              <a:rPr lang="en-US" altLang="zh-TW" sz="2800" b="1" dirty="0">
                <a:latin typeface="Times New Roman" panose="02020603050405020304" pitchFamily="18" charset="0"/>
                <a:cs typeface="Times New Roman" panose="02020603050405020304" pitchFamily="18" charset="0"/>
              </a:rPr>
              <a:t> (2005)</a:t>
            </a:r>
            <a:r>
              <a:rPr lang="en-US" altLang="zh-TW" sz="2800" dirty="0">
                <a:latin typeface="Times New Roman" panose="02020603050405020304" pitchFamily="18" charset="0"/>
                <a:cs typeface="Times New Roman" panose="02020603050405020304" pitchFamily="18" charset="0"/>
              </a:rPr>
              <a:t> found that anxiety can have </a:t>
            </a:r>
            <a:r>
              <a:rPr lang="en-US" altLang="zh-TW" sz="2800" dirty="0">
                <a:solidFill>
                  <a:srgbClr val="FF0000"/>
                </a:solidFill>
                <a:latin typeface="Times New Roman" panose="02020603050405020304" pitchFamily="18" charset="0"/>
                <a:cs typeface="Times New Roman" panose="02020603050405020304" pitchFamily="18" charset="0"/>
              </a:rPr>
              <a:t>negative impacts</a:t>
            </a:r>
            <a:r>
              <a:rPr lang="en-US" altLang="zh-TW" sz="2800" dirty="0">
                <a:latin typeface="Times New Roman" panose="02020603050405020304" pitchFamily="18" charset="0"/>
                <a:cs typeface="Times New Roman" panose="02020603050405020304" pitchFamily="18" charset="0"/>
              </a:rPr>
              <a:t> on EFL learners</a:t>
            </a:r>
            <a:r>
              <a:rPr lang="en-US" altLang="zh-TW" sz="2800" dirty="0" smtClean="0">
                <a:latin typeface="Times New Roman" panose="02020603050405020304" pitchFamily="18" charset="0"/>
                <a:cs typeface="Times New Roman" panose="02020603050405020304" pitchFamily="18" charset="0"/>
              </a:rPr>
              <a:t>.</a:t>
            </a:r>
          </a:p>
          <a:p>
            <a:pPr marL="0" indent="0" algn="just">
              <a:buNone/>
            </a:pPr>
            <a:endParaRPr lang="en-US" altLang="zh-TW" sz="2800" dirty="0">
              <a:latin typeface="Times New Roman" panose="02020603050405020304" pitchFamily="18" charset="0"/>
              <a:cs typeface="Times New Roman" panose="02020603050405020304" pitchFamily="18" charset="0"/>
            </a:endParaRPr>
          </a:p>
          <a:p>
            <a:pPr algn="just"/>
            <a:r>
              <a:rPr lang="en-US" altLang="zh-TW" sz="2800" b="1" dirty="0" err="1">
                <a:latin typeface="Times New Roman" panose="02020603050405020304" pitchFamily="18" charset="0"/>
                <a:cs typeface="Times New Roman" panose="02020603050405020304" pitchFamily="18" charset="0"/>
              </a:rPr>
              <a:t>Hamouda</a:t>
            </a:r>
            <a:r>
              <a:rPr lang="en-US" altLang="zh-TW" sz="2800" b="1" dirty="0">
                <a:latin typeface="Times New Roman" panose="02020603050405020304" pitchFamily="18" charset="0"/>
                <a:cs typeface="Times New Roman" panose="02020603050405020304" pitchFamily="18" charset="0"/>
              </a:rPr>
              <a:t> (2013)</a:t>
            </a:r>
            <a:r>
              <a:rPr lang="en-US" altLang="zh-TW" sz="2800" dirty="0">
                <a:latin typeface="Times New Roman" panose="02020603050405020304" pitchFamily="18" charset="0"/>
                <a:cs typeface="Times New Roman" panose="02020603050405020304" pitchFamily="18" charset="0"/>
              </a:rPr>
              <a:t> found that EFL</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learners had</a:t>
            </a:r>
            <a:r>
              <a:rPr lang="en-US" altLang="zh-TW" sz="2800" dirty="0">
                <a:solidFill>
                  <a:srgbClr val="FF0000"/>
                </a:solidFill>
                <a:latin typeface="Times New Roman" panose="02020603050405020304" pitchFamily="18" charset="0"/>
                <a:cs typeface="Times New Roman" panose="02020603050405020304" pitchFamily="18" charset="0"/>
              </a:rPr>
              <a:t> problems in their listening ability</a:t>
            </a:r>
            <a:r>
              <a:rPr lang="en-US" altLang="zh-TW" sz="2800" dirty="0">
                <a:latin typeface="Times New Roman" panose="02020603050405020304" pitchFamily="18" charset="0"/>
                <a:cs typeface="Times New Roman" panose="02020603050405020304" pitchFamily="18" charset="0"/>
              </a:rPr>
              <a:t> due to anxiety of uncertain materials and lack of practice. </a:t>
            </a:r>
            <a:endParaRPr lang="en-US" altLang="zh-TW" sz="2800" dirty="0" smtClean="0">
              <a:latin typeface="Times New Roman" panose="02020603050405020304" pitchFamily="18" charset="0"/>
              <a:cs typeface="Times New Roman" panose="02020603050405020304" pitchFamily="18" charset="0"/>
            </a:endParaRPr>
          </a:p>
          <a:p>
            <a:pPr marL="0" indent="0" algn="just">
              <a:buNone/>
            </a:pPr>
            <a:endParaRPr lang="en-US" altLang="zh-TW" sz="2800" dirty="0">
              <a:latin typeface="Times New Roman" panose="02020603050405020304" pitchFamily="18" charset="0"/>
              <a:cs typeface="Times New Roman" panose="02020603050405020304" pitchFamily="18" charset="0"/>
            </a:endParaRPr>
          </a:p>
          <a:p>
            <a:pPr algn="just"/>
            <a:r>
              <a:rPr lang="en-US" altLang="zh-TW" sz="2800" b="1" dirty="0" smtClean="0">
                <a:latin typeface="Times New Roman" panose="02020603050405020304" pitchFamily="18" charset="0"/>
                <a:cs typeface="Times New Roman" panose="02020603050405020304" pitchFamily="18" charset="0"/>
              </a:rPr>
              <a:t>Cheng (1999) </a:t>
            </a:r>
            <a:r>
              <a:rPr lang="en-US" altLang="zh-TW" sz="2800" dirty="0" smtClean="0">
                <a:latin typeface="Times New Roman" panose="02020603050405020304" pitchFamily="18" charset="0"/>
                <a:cs typeface="Times New Roman" panose="02020603050405020304" pitchFamily="18" charset="0"/>
              </a:rPr>
              <a:t>claimed</a:t>
            </a:r>
            <a:r>
              <a:rPr lang="en-US" altLang="zh-TW" sz="2800" b="1"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an </a:t>
            </a:r>
            <a:r>
              <a:rPr lang="en-US" altLang="zh-TW" sz="2800" dirty="0">
                <a:latin typeface="Times New Roman" panose="02020603050405020304" pitchFamily="18" charset="0"/>
                <a:cs typeface="Times New Roman" panose="02020603050405020304" pitchFamily="18" charset="0"/>
              </a:rPr>
              <a:t>extreme </a:t>
            </a:r>
            <a:r>
              <a:rPr lang="en-US" altLang="zh-TW" sz="2800" dirty="0">
                <a:solidFill>
                  <a:srgbClr val="FF0000"/>
                </a:solidFill>
                <a:latin typeface="Times New Roman" panose="02020603050405020304" pitchFamily="18" charset="0"/>
                <a:cs typeface="Times New Roman" panose="02020603050405020304" pitchFamily="18" charset="0"/>
              </a:rPr>
              <a:t>negative correlation </a:t>
            </a:r>
            <a:r>
              <a:rPr lang="en-US" altLang="zh-TW" sz="2800" dirty="0">
                <a:latin typeface="Times New Roman" panose="02020603050405020304" pitchFamily="18" charset="0"/>
                <a:cs typeface="Times New Roman" panose="02020603050405020304" pitchFamily="18" charset="0"/>
              </a:rPr>
              <a:t>between anxiety </a:t>
            </a:r>
            <a:r>
              <a:rPr lang="en-US" altLang="zh-TW" sz="2800" dirty="0" smtClean="0">
                <a:latin typeface="Times New Roman" panose="02020603050405020304" pitchFamily="18" charset="0"/>
                <a:cs typeface="Times New Roman" panose="02020603050405020304" pitchFamily="18" charset="0"/>
              </a:rPr>
              <a:t>and speaking. </a:t>
            </a:r>
            <a:endParaRPr lang="zh-TW" altLang="en-US" dirty="0"/>
          </a:p>
        </p:txBody>
      </p:sp>
    </p:spTree>
    <p:extLst>
      <p:ext uri="{BB962C8B-B14F-4D97-AF65-F5344CB8AC3E}">
        <p14:creationId xmlns:p14="http://schemas.microsoft.com/office/powerpoint/2010/main" val="3244120735"/>
      </p:ext>
    </p:extLst>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11079" y="471055"/>
            <a:ext cx="8596668" cy="1320800"/>
          </a:xfrm>
        </p:spPr>
        <p:txBody>
          <a:bodyPr/>
          <a:lstStyle/>
          <a:p>
            <a:r>
              <a:rPr lang="en-US" altLang="zh-TW" dirty="0">
                <a:latin typeface="Times New Roman" panose="02020603050405020304" pitchFamily="18" charset="0"/>
                <a:cs typeface="Times New Roman" panose="02020603050405020304" pitchFamily="18" charset="0"/>
              </a:rPr>
              <a:t>Significance of the Study</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346502" y="1405215"/>
            <a:ext cx="9378069" cy="5452785"/>
          </a:xfrm>
        </p:spPr>
        <p:txBody>
          <a:bodyPr>
            <a:normAutofit/>
          </a:bodyPr>
          <a:lstStyle/>
          <a:p>
            <a:endParaRPr lang="en-US" altLang="zh-TW" dirty="0" smtClean="0">
              <a:latin typeface="Times New Roman" panose="02020603050405020304" pitchFamily="18" charset="0"/>
              <a:cs typeface="Times New Roman" panose="02020603050405020304" pitchFamily="18" charset="0"/>
            </a:endParaRPr>
          </a:p>
          <a:p>
            <a:pPr marL="0" indent="0" algn="just">
              <a:buNone/>
            </a:pPr>
            <a:endParaRPr lang="en-US" altLang="zh-TW" sz="2800" dirty="0" smtClean="0">
              <a:latin typeface="Times New Roman" panose="02020603050405020304" pitchFamily="18" charset="0"/>
              <a:cs typeface="Times New Roman" panose="02020603050405020304" pitchFamily="18" charset="0"/>
            </a:endParaRPr>
          </a:p>
          <a:p>
            <a:pPr algn="just"/>
            <a:r>
              <a:rPr lang="en-US" altLang="zh-TW" sz="2800" dirty="0" smtClean="0">
                <a:latin typeface="Times New Roman" panose="02020603050405020304" pitchFamily="18" charset="0"/>
                <a:cs typeface="Times New Roman" panose="02020603050405020304" pitchFamily="18" charset="0"/>
              </a:rPr>
              <a:t>Many </a:t>
            </a:r>
            <a:r>
              <a:rPr lang="en-US" altLang="zh-TW" sz="2800" dirty="0">
                <a:latin typeface="Times New Roman" panose="02020603050405020304" pitchFamily="18" charset="0"/>
                <a:cs typeface="Times New Roman" panose="02020603050405020304" pitchFamily="18" charset="0"/>
              </a:rPr>
              <a:t>past studies have focused on </a:t>
            </a:r>
            <a:r>
              <a:rPr lang="en-US" altLang="zh-TW" sz="2800" dirty="0" smtClean="0">
                <a:latin typeface="Times New Roman" panose="02020603050405020304" pitchFamily="18" charset="0"/>
                <a:cs typeface="Times New Roman" panose="02020603050405020304" pitchFamily="18" charset="0"/>
              </a:rPr>
              <a:t>EFL learning </a:t>
            </a:r>
            <a:r>
              <a:rPr lang="en-US" altLang="zh-TW" sz="2800" dirty="0">
                <a:latin typeface="Times New Roman" panose="02020603050405020304" pitchFamily="18" charset="0"/>
                <a:cs typeface="Times New Roman" panose="02020603050405020304" pitchFamily="18" charset="0"/>
              </a:rPr>
              <a:t>anxiety in the aspects of the </a:t>
            </a:r>
            <a:r>
              <a:rPr lang="en-US" altLang="zh-TW" sz="2800" b="1" i="1" dirty="0">
                <a:solidFill>
                  <a:srgbClr val="FF0000"/>
                </a:solidFill>
                <a:latin typeface="Times New Roman" panose="02020603050405020304" pitchFamily="18" charset="0"/>
                <a:cs typeface="Times New Roman" panose="02020603050405020304" pitchFamily="18" charset="0"/>
              </a:rPr>
              <a:t>four basic skills in English </a:t>
            </a:r>
            <a:r>
              <a:rPr lang="en-US" altLang="zh-TW" sz="2800" dirty="0">
                <a:latin typeface="Times New Roman" panose="02020603050405020304" pitchFamily="18" charset="0"/>
                <a:cs typeface="Times New Roman" panose="02020603050405020304" pitchFamily="18" charset="0"/>
              </a:rPr>
              <a:t>(</a:t>
            </a:r>
            <a:r>
              <a:rPr lang="en-US" altLang="zh-TW" sz="2800" dirty="0" smtClean="0">
                <a:latin typeface="Times New Roman" panose="02020603050405020304" pitchFamily="18" charset="0"/>
                <a:cs typeface="Times New Roman" panose="02020603050405020304" pitchFamily="18" charset="0"/>
              </a:rPr>
              <a:t>Melvin 2008; </a:t>
            </a:r>
            <a:r>
              <a:rPr lang="en-US" altLang="zh-TW" sz="2800" dirty="0">
                <a:latin typeface="Times New Roman" panose="02020603050405020304" pitchFamily="18" charset="0"/>
                <a:cs typeface="Times New Roman" panose="02020603050405020304" pitchFamily="18" charset="0"/>
              </a:rPr>
              <a:t>Hsu </a:t>
            </a:r>
            <a:r>
              <a:rPr lang="en-US" altLang="zh-TW" sz="2800" dirty="0" smtClean="0">
                <a:latin typeface="Times New Roman" panose="02020603050405020304" pitchFamily="18" charset="0"/>
                <a:cs typeface="Times New Roman" panose="02020603050405020304" pitchFamily="18" charset="0"/>
              </a:rPr>
              <a:t>&amp; </a:t>
            </a:r>
            <a:r>
              <a:rPr lang="en-US" altLang="zh-TW" sz="2800" dirty="0" err="1" smtClean="0">
                <a:latin typeface="Times New Roman" panose="02020603050405020304" pitchFamily="18" charset="0"/>
                <a:cs typeface="Times New Roman" panose="02020603050405020304" pitchFamily="18" charset="0"/>
              </a:rPr>
              <a:t>Tsu</a:t>
            </a:r>
            <a:r>
              <a:rPr lang="en-US" altLang="zh-TW" sz="2800" dirty="0" smtClean="0">
                <a:latin typeface="Times New Roman" panose="02020603050405020304" pitchFamily="18" charset="0"/>
                <a:cs typeface="Times New Roman" panose="02020603050405020304" pitchFamily="18" charset="0"/>
              </a:rPr>
              <a:t>-Chia 2011; </a:t>
            </a:r>
            <a:r>
              <a:rPr lang="en-US" altLang="zh-TW" sz="2800" dirty="0">
                <a:latin typeface="Times New Roman" panose="02020603050405020304" pitchFamily="18" charset="0"/>
                <a:cs typeface="Times New Roman" panose="02020603050405020304" pitchFamily="18" charset="0"/>
              </a:rPr>
              <a:t>Saito, </a:t>
            </a:r>
            <a:r>
              <a:rPr lang="en-US" altLang="zh-TW" sz="2800" dirty="0" err="1">
                <a:latin typeface="Times New Roman" panose="02020603050405020304" pitchFamily="18" charset="0"/>
                <a:cs typeface="Times New Roman" panose="02020603050405020304" pitchFamily="18" charset="0"/>
              </a:rPr>
              <a:t>Horwitz</a:t>
            </a:r>
            <a:r>
              <a:rPr lang="en-US" altLang="zh-TW" sz="2800" dirty="0">
                <a:latin typeface="Times New Roman" panose="02020603050405020304" pitchFamily="18" charset="0"/>
                <a:cs typeface="Times New Roman" panose="02020603050405020304" pitchFamily="18" charset="0"/>
              </a:rPr>
              <a:t>, &amp; </a:t>
            </a:r>
            <a:r>
              <a:rPr lang="en-US" altLang="zh-TW" sz="2800" dirty="0" smtClean="0">
                <a:latin typeface="Times New Roman" panose="02020603050405020304" pitchFamily="18" charset="0"/>
                <a:cs typeface="Times New Roman" panose="02020603050405020304" pitchFamily="18" charset="0"/>
              </a:rPr>
              <a:t>Garza 1999</a:t>
            </a:r>
            <a:r>
              <a:rPr lang="en-US" altLang="zh-TW" sz="2800" dirty="0">
                <a:latin typeface="Times New Roman" panose="02020603050405020304" pitchFamily="18" charset="0"/>
                <a:cs typeface="Times New Roman" panose="02020603050405020304" pitchFamily="18" charset="0"/>
              </a:rPr>
              <a:t>; Sellers, 2000). </a:t>
            </a:r>
            <a:endParaRPr lang="en-US" altLang="zh-TW" sz="2800" dirty="0" smtClean="0">
              <a:latin typeface="Times New Roman" panose="02020603050405020304" pitchFamily="18" charset="0"/>
              <a:cs typeface="Times New Roman" panose="02020603050405020304" pitchFamily="18" charset="0"/>
            </a:endParaRPr>
          </a:p>
          <a:p>
            <a:pPr algn="just"/>
            <a:endParaRPr lang="en-US" altLang="zh-TW"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329608"/>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90946" y="277092"/>
            <a:ext cx="9153305" cy="6000878"/>
          </a:xfrm>
        </p:spPr>
        <p:txBody>
          <a:bodyPr>
            <a:normAutofit/>
          </a:bodyPr>
          <a:lstStyle/>
          <a:p>
            <a:endParaRPr lang="en-US" altLang="zh-TW" dirty="0" smtClean="0">
              <a:latin typeface="Times New Roman" panose="02020603050405020304" pitchFamily="18" charset="0"/>
              <a:cs typeface="Times New Roman" panose="02020603050405020304" pitchFamily="18" charset="0"/>
            </a:endParaRPr>
          </a:p>
          <a:p>
            <a:pPr marL="0" indent="0">
              <a:buNone/>
            </a:pPr>
            <a:endParaRPr lang="en-US" altLang="zh-TW" dirty="0" smtClean="0">
              <a:latin typeface="Times New Roman" panose="02020603050405020304" pitchFamily="18" charset="0"/>
              <a:cs typeface="Times New Roman" panose="02020603050405020304" pitchFamily="18" charset="0"/>
            </a:endParaRPr>
          </a:p>
          <a:p>
            <a:pPr algn="just"/>
            <a:r>
              <a:rPr lang="en-US" altLang="zh-TW" sz="2800" b="1" dirty="0" smtClean="0">
                <a:solidFill>
                  <a:srgbClr val="FF0000"/>
                </a:solidFill>
                <a:latin typeface="Times New Roman" panose="02020603050405020304" pitchFamily="18" charset="0"/>
                <a:cs typeface="Times New Roman" panose="02020603050405020304" pitchFamily="18" charset="0"/>
              </a:rPr>
              <a:t>Little to </a:t>
            </a:r>
            <a:r>
              <a:rPr lang="en-US" altLang="zh-TW" sz="2800" b="1" dirty="0">
                <a:solidFill>
                  <a:srgbClr val="FF0000"/>
                </a:solidFill>
                <a:latin typeface="Times New Roman" panose="02020603050405020304" pitchFamily="18" charset="0"/>
                <a:cs typeface="Times New Roman" panose="02020603050405020304" pitchFamily="18" charset="0"/>
              </a:rPr>
              <a:t>no attention has been paid to the learning </a:t>
            </a:r>
            <a:r>
              <a:rPr lang="en-US" altLang="zh-TW" sz="2800" b="1" dirty="0" smtClean="0">
                <a:solidFill>
                  <a:srgbClr val="FF0000"/>
                </a:solidFill>
                <a:latin typeface="Times New Roman" panose="02020603050405020304" pitchFamily="18" charset="0"/>
                <a:cs typeface="Times New Roman" panose="02020603050405020304" pitchFamily="18" charset="0"/>
              </a:rPr>
              <a:t>anxiety regarding GRP.</a:t>
            </a:r>
          </a:p>
          <a:p>
            <a:pPr algn="just"/>
            <a:endParaRPr lang="en-US" altLang="zh-TW" sz="2800" dirty="0">
              <a:latin typeface="Times New Roman" panose="02020603050405020304" pitchFamily="18" charset="0"/>
              <a:cs typeface="Times New Roman" panose="02020603050405020304" pitchFamily="18" charset="0"/>
            </a:endParaRPr>
          </a:p>
          <a:p>
            <a:pPr algn="just"/>
            <a:r>
              <a:rPr lang="en-US" altLang="zh-TW" sz="2800" dirty="0" smtClean="0">
                <a:latin typeface="Times New Roman" panose="02020603050405020304" pitchFamily="18" charset="0"/>
                <a:cs typeface="Times New Roman" panose="02020603050405020304" pitchFamily="18" charset="0"/>
              </a:rPr>
              <a:t>To find </a:t>
            </a:r>
            <a:r>
              <a:rPr lang="en-US" altLang="zh-TW" sz="2800" dirty="0">
                <a:latin typeface="Times New Roman" panose="02020603050405020304" pitchFamily="18" charset="0"/>
                <a:cs typeface="Times New Roman" panose="02020603050405020304" pitchFamily="18" charset="0"/>
              </a:rPr>
              <a:t>the solution and coping mechanisms to deal with learning anxiety for language learners. </a:t>
            </a:r>
            <a:endParaRPr lang="en-US" altLang="zh-TW" sz="2800" dirty="0" smtClean="0">
              <a:latin typeface="Times New Roman" panose="02020603050405020304" pitchFamily="18" charset="0"/>
              <a:cs typeface="Times New Roman" panose="02020603050405020304" pitchFamily="18" charset="0"/>
            </a:endParaRPr>
          </a:p>
          <a:p>
            <a:pPr algn="just"/>
            <a:endParaRPr lang="en-US" altLang="zh-TW" sz="2800" dirty="0" smtClean="0">
              <a:latin typeface="Times New Roman" panose="02020603050405020304" pitchFamily="18" charset="0"/>
              <a:cs typeface="Times New Roman" panose="02020603050405020304" pitchFamily="18" charset="0"/>
            </a:endParaRPr>
          </a:p>
          <a:p>
            <a:pPr algn="just"/>
            <a:r>
              <a:rPr lang="en-US" altLang="zh-TW" sz="2800" dirty="0" smtClean="0">
                <a:latin typeface="Times New Roman" panose="02020603050405020304" pitchFamily="18" charset="0"/>
                <a:cs typeface="Times New Roman" panose="02020603050405020304" pitchFamily="18" charset="0"/>
              </a:rPr>
              <a:t>To identify the </a:t>
            </a:r>
            <a:r>
              <a:rPr lang="en-US" altLang="zh-TW" sz="2800" dirty="0">
                <a:latin typeface="Times New Roman" panose="02020603050405020304" pitchFamily="18" charset="0"/>
                <a:cs typeface="Times New Roman" panose="02020603050405020304" pitchFamily="18" charset="0"/>
              </a:rPr>
              <a:t>causes of </a:t>
            </a:r>
            <a:r>
              <a:rPr lang="en-US" altLang="zh-TW" sz="2800" dirty="0" smtClean="0">
                <a:latin typeface="Times New Roman" panose="02020603050405020304" pitchFamily="18" charset="0"/>
                <a:cs typeface="Times New Roman" panose="02020603050405020304" pitchFamily="18" charset="0"/>
              </a:rPr>
              <a:t>learner anxiety and modify teaching methods.</a:t>
            </a:r>
          </a:p>
          <a:p>
            <a:pPr marL="0" indent="0" algn="just">
              <a:buNone/>
            </a:pPr>
            <a:r>
              <a:rPr lang="en-US" altLang="zh-TW" sz="2800" dirty="0" smtClean="0">
                <a:latin typeface="Times New Roman" panose="02020603050405020304" pitchFamily="18" charset="0"/>
                <a:cs typeface="Times New Roman" panose="02020603050405020304" pitchFamily="18" charset="0"/>
              </a:rPr>
              <a:t> </a:t>
            </a:r>
            <a:endParaRPr lang="en-US" altLang="zh-TW"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6058637"/>
      </p:ext>
    </p:extLst>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41807" y="443345"/>
            <a:ext cx="8596668" cy="1320800"/>
          </a:xfrm>
        </p:spPr>
        <p:txBody>
          <a:bodyPr/>
          <a:lstStyle/>
          <a:p>
            <a:r>
              <a:rPr lang="en-US" altLang="zh-TW" dirty="0">
                <a:latin typeface="Times New Roman" panose="02020603050405020304" pitchFamily="18" charset="0"/>
                <a:cs typeface="Times New Roman" panose="02020603050405020304" pitchFamily="18" charset="0"/>
              </a:rPr>
              <a:t>Purpose of the study</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344824" y="2160589"/>
            <a:ext cx="9032723" cy="3880773"/>
          </a:xfrm>
        </p:spPr>
        <p:txBody>
          <a:bodyPr/>
          <a:lstStyle/>
          <a:p>
            <a:pPr algn="just"/>
            <a:r>
              <a:rPr lang="en-US" altLang="zh-TW" sz="2800" dirty="0">
                <a:latin typeface="Times New Roman" panose="02020603050405020304" pitchFamily="18" charset="0"/>
                <a:cs typeface="Times New Roman" panose="02020603050405020304" pitchFamily="18" charset="0"/>
              </a:rPr>
              <a:t>The purpose of this study is to investigate the anxiety and attitude of English majored </a:t>
            </a:r>
            <a:r>
              <a:rPr lang="en-US" altLang="zh-TW" sz="2800" dirty="0" smtClean="0">
                <a:latin typeface="Times New Roman" panose="02020603050405020304" pitchFamily="18" charset="0"/>
                <a:cs typeface="Times New Roman" panose="02020603050405020304" pitchFamily="18" charset="0"/>
              </a:rPr>
              <a:t>university </a:t>
            </a:r>
            <a:r>
              <a:rPr lang="en-US" altLang="zh-TW" sz="2800" dirty="0">
                <a:latin typeface="Times New Roman" panose="02020603050405020304" pitchFamily="18" charset="0"/>
                <a:cs typeface="Times New Roman" panose="02020603050405020304" pitchFamily="18" charset="0"/>
              </a:rPr>
              <a:t>students toward </a:t>
            </a:r>
            <a:r>
              <a:rPr lang="en-US" altLang="zh-TW" sz="2800" dirty="0" smtClean="0">
                <a:latin typeface="Times New Roman" panose="02020603050405020304" pitchFamily="18" charset="0"/>
                <a:cs typeface="Times New Roman" panose="02020603050405020304" pitchFamily="18" charset="0"/>
              </a:rPr>
              <a:t>the GRP.</a:t>
            </a:r>
            <a:endParaRPr lang="zh-TW" altLang="zh-TW" sz="2800" dirty="0">
              <a:latin typeface="Times New Roman" panose="02020603050405020304" pitchFamily="18" charset="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56817651"/>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4934" y="443345"/>
            <a:ext cx="8596668" cy="1320800"/>
          </a:xfrm>
        </p:spPr>
        <p:txBody>
          <a:bodyPr/>
          <a:lstStyle/>
          <a:p>
            <a:r>
              <a:rPr lang="en-US" altLang="zh-TW" dirty="0">
                <a:latin typeface="Times New Roman" panose="02020603050405020304" pitchFamily="18" charset="0"/>
                <a:cs typeface="Times New Roman" panose="02020603050405020304" pitchFamily="18" charset="0"/>
              </a:rPr>
              <a:t>Research Question</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314478" y="2160589"/>
            <a:ext cx="9482666" cy="3880773"/>
          </a:xfrm>
        </p:spPr>
        <p:txBody>
          <a:bodyPr/>
          <a:lstStyle/>
          <a:p>
            <a:pPr algn="just"/>
            <a:r>
              <a:rPr lang="en-US" altLang="zh-TW" sz="2800" dirty="0">
                <a:latin typeface="Times New Roman" panose="02020603050405020304" pitchFamily="18" charset="0"/>
                <a:cs typeface="Times New Roman" panose="02020603050405020304" pitchFamily="18" charset="0"/>
              </a:rPr>
              <a:t>1. What is the anxiety level of English majored university students toward the instructor, language use, and research </a:t>
            </a:r>
            <a:r>
              <a:rPr lang="en-US" altLang="zh-TW" sz="2800" dirty="0" smtClean="0">
                <a:latin typeface="Times New Roman" panose="02020603050405020304" pitchFamily="18" charset="0"/>
                <a:cs typeface="Times New Roman" panose="02020603050405020304" pitchFamily="18" charset="0"/>
              </a:rPr>
              <a:t>tasks during graduation research project (GRP) ?</a:t>
            </a:r>
            <a:endParaRPr lang="zh-TW" altLang="zh-TW" sz="2800" dirty="0">
              <a:latin typeface="Times New Roman" panose="02020603050405020304" pitchFamily="18" charset="0"/>
              <a:cs typeface="Times New Roman" panose="02020603050405020304" pitchFamily="18" charset="0"/>
            </a:endParaRPr>
          </a:p>
          <a:p>
            <a:pPr algn="just"/>
            <a:endParaRPr lang="en-US" altLang="zh-TW" sz="2800" dirty="0" smtClean="0">
              <a:latin typeface="Times New Roman" panose="02020603050405020304" pitchFamily="18" charset="0"/>
              <a:cs typeface="Times New Roman" panose="02020603050405020304" pitchFamily="18" charset="0"/>
            </a:endParaRPr>
          </a:p>
          <a:p>
            <a:pPr algn="just"/>
            <a:r>
              <a:rPr lang="en-US" altLang="zh-TW" sz="2800" dirty="0">
                <a:latin typeface="Times New Roman" panose="02020603050405020304" pitchFamily="18" charset="0"/>
                <a:cs typeface="Times New Roman" panose="02020603050405020304" pitchFamily="18" charset="0"/>
              </a:rPr>
              <a:t>2. What is the attitude of English majored university students toward graduation </a:t>
            </a:r>
            <a:r>
              <a:rPr lang="en-US" altLang="zh-TW" sz="2800" dirty="0" smtClean="0">
                <a:latin typeface="Times New Roman" panose="02020603050405020304" pitchFamily="18" charset="0"/>
                <a:cs typeface="Times New Roman" panose="02020603050405020304" pitchFamily="18" charset="0"/>
              </a:rPr>
              <a:t>project (GRP) ?</a:t>
            </a:r>
            <a:endParaRPr lang="zh-TW"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5148808"/>
      </p:ext>
    </p:extLst>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多面向">
  <a:themeElements>
    <a:clrScheme name="暖調藍色">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多面向">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2473</TotalTime>
  <Words>1575</Words>
  <Application>Microsoft Office PowerPoint</Application>
  <PresentationFormat>寬螢幕</PresentationFormat>
  <Paragraphs>193</Paragraphs>
  <Slides>38</Slides>
  <Notes>1</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38</vt:i4>
      </vt:variant>
    </vt:vector>
  </HeadingPairs>
  <TitlesOfParts>
    <vt:vector size="48" baseType="lpstr">
      <vt:lpstr>华文新魏</vt:lpstr>
      <vt:lpstr>微軟正黑體</vt:lpstr>
      <vt:lpstr>新細明體</vt:lpstr>
      <vt:lpstr>標楷體</vt:lpstr>
      <vt:lpstr>Arial</vt:lpstr>
      <vt:lpstr>Calibri</vt:lpstr>
      <vt:lpstr>Times New Roman</vt:lpstr>
      <vt:lpstr>Trebuchet MS</vt:lpstr>
      <vt:lpstr>Wingdings 3</vt:lpstr>
      <vt:lpstr>多面向</vt:lpstr>
      <vt:lpstr>Presentation Content (Flow Chart) </vt:lpstr>
      <vt:lpstr>The Anxiety and Attitude of English Majored University Students toward Graduation Research Project (GRP) </vt:lpstr>
      <vt:lpstr>Literature Review </vt:lpstr>
      <vt:lpstr>PowerPoint 簡報</vt:lpstr>
      <vt:lpstr>PowerPoint 簡報</vt:lpstr>
      <vt:lpstr>Significance of the Study</vt:lpstr>
      <vt:lpstr>PowerPoint 簡報</vt:lpstr>
      <vt:lpstr>Purpose of the study</vt:lpstr>
      <vt:lpstr>Research Question</vt:lpstr>
      <vt:lpstr>Participants</vt:lpstr>
      <vt:lpstr>Instruments</vt:lpstr>
      <vt:lpstr>Figure 1. Study Procedures</vt:lpstr>
      <vt:lpstr>Data Analysis</vt:lpstr>
      <vt:lpstr>PowerPoint 簡報</vt:lpstr>
      <vt:lpstr>PowerPoint 簡報</vt:lpstr>
      <vt:lpstr>Figure 3. Student Anxiety toward Instructor’s    Unclear Ideas and Instructions     </vt:lpstr>
      <vt:lpstr>Figure 4. Student Anxiety toward the Inability  to Find International Journals. </vt:lpstr>
      <vt:lpstr>Figure 5. Student Anxiety toward the Inability  to Organize Information.     </vt:lpstr>
      <vt:lpstr>Figure 6. Student Anxiety toward Upcoming Speech. </vt:lpstr>
      <vt:lpstr>Figure 7. Student Anxiety during a Presentation</vt:lpstr>
      <vt:lpstr>Figure 8. Student Attitude toward Instructor Aid</vt:lpstr>
      <vt:lpstr>Figure 9. Student Attitude toward Their Improvements</vt:lpstr>
      <vt:lpstr>Figure 10. Student Attitude toward the Training Course </vt:lpstr>
      <vt:lpstr>PowerPoint 簡報</vt:lpstr>
      <vt:lpstr>During the course of your project writing, what kind of assistance did your instructor provide? </vt:lpstr>
      <vt:lpstr>PowerPoint 簡報</vt:lpstr>
      <vt:lpstr>In your opinion, what is the main cause for   your anxiety during this project writing task? </vt:lpstr>
      <vt:lpstr>Do you think that the English courses offered by the department were effective and sufficient for you to handle your project? If not enough? Which part do you think is not enough? </vt:lpstr>
      <vt:lpstr>After finishing the project, which parts of          your English skills do you think need to be strengthened? </vt:lpstr>
      <vt:lpstr>How do you feel about the graduation requirement writing project? What kind of suggestions do you have to improve this type of course? </vt:lpstr>
      <vt:lpstr>PowerPoint 簡報</vt:lpstr>
      <vt:lpstr>PowerPoint 簡報</vt:lpstr>
      <vt:lpstr>Questionnaire on Anxiety </vt:lpstr>
      <vt:lpstr>Questionnaire on Attitude</vt:lpstr>
      <vt:lpstr>Pedagogical Implications</vt:lpstr>
      <vt:lpstr>Limitations of the Study</vt:lpstr>
      <vt:lpstr>Suggestions for Future Research</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凌鴻宇</dc:creator>
  <cp:lastModifiedBy>凌鴻宇</cp:lastModifiedBy>
  <cp:revision>238</cp:revision>
  <dcterms:created xsi:type="dcterms:W3CDTF">2019-11-02T12:41:48Z</dcterms:created>
  <dcterms:modified xsi:type="dcterms:W3CDTF">2019-12-03T17:27:23Z</dcterms:modified>
</cp:coreProperties>
</file>