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0" r:id="rId3"/>
    <p:sldId id="258" r:id="rId4"/>
    <p:sldId id="259" r:id="rId5"/>
    <p:sldId id="265" r:id="rId6"/>
    <p:sldId id="276" r:id="rId7"/>
    <p:sldId id="261" r:id="rId8"/>
    <p:sldId id="262" r:id="rId9"/>
    <p:sldId id="263" r:id="rId10"/>
    <p:sldId id="264" r:id="rId11"/>
    <p:sldId id="267" r:id="rId12"/>
    <p:sldId id="268" r:id="rId13"/>
    <p:sldId id="281" r:id="rId14"/>
    <p:sldId id="271" r:id="rId15"/>
    <p:sldId id="282" r:id="rId16"/>
    <p:sldId id="273" r:id="rId17"/>
    <p:sldId id="274" r:id="rId18"/>
    <p:sldId id="275" r:id="rId19"/>
    <p:sldId id="279" r:id="rId2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中等深淺樣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2C94987E-1917-4269-9F74-E5DEA2E7C1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F9447CF-693D-4E55-A54F-B048503008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F01A4-0C25-4CDB-B3A9-BFDBA58F47B7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0091EA8-85D0-4B8F-8C75-E419B067E4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B3FA4A1-AD5B-475B-A886-C6D67AE9BF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8E2EE0-D7C7-4AC0-893C-F924F5A0EA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30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8CDEC-D93C-4794-9671-F942A3B88BB4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17722-1964-48CA-968A-4246DCD8A4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9104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717722-1964-48CA-968A-4246DCD8A4E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2002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717722-1964-48CA-968A-4246DCD8A4E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1924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717722-1964-48CA-968A-4246DCD8A4EA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1641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717722-1964-48CA-968A-4246DCD8A4EA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2774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717722-1964-48CA-968A-4246DCD8A4EA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2573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717722-1964-48CA-968A-4246DCD8A4EA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5085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DFDCAE-3C50-485E-A310-00EF70AAC2E5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6560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DFDCAE-3C50-485E-A310-00EF70AAC2E5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5218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E33097-841E-4CF8-A5B8-F6ABD293A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C8231B1-C0A2-4CCA-B879-1A85974C2A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8736959-4786-4C90-96B6-19DBAA279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B4F7-66AC-42A0-9C8E-2DBFF59A322F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3BD0429-9244-48ED-9DA5-3C0D7BE79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0F59903-133B-45DC-A6A6-F8249A99C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E83B-75AE-4D86-AC0E-1B5F528D64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171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76A555-0D29-4B6D-A21B-8E263F22C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A69106E-F8DD-48A8-BDAC-14A8505A4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29040A6-908C-4E70-94D6-6AA5CD101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B4F7-66AC-42A0-9C8E-2DBFF59A322F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A5768F2-D9BB-4115-BBDD-BB5F1A40E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D7A8377-4D08-403B-8BEB-628902C5F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E83B-75AE-4D86-AC0E-1B5F528D64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442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CA25F49-B221-47DA-B678-831441BA19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78CD13C-D01D-4839-807E-9384355C8A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E722D0F-FF01-4A55-9F35-CE67B2959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B4F7-66AC-42A0-9C8E-2DBFF59A322F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9C76B3D-5C2B-4FAB-A701-25A8669EB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A9A7E11-B1F0-448A-A9D8-4804D912C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E83B-75AE-4D86-AC0E-1B5F528D64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114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0CF77D1-9DF2-4355-90D6-D9AC1584A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2C0C45C-A618-4506-87DE-C4F7F35C2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5A43762-417E-4553-9B1F-C31F37D74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B4F7-66AC-42A0-9C8E-2DBFF59A322F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674BC6F-B538-44B7-B1C9-CDB89CC54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B1FBF91-615E-4901-B895-A0D591EB2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E83B-75AE-4D86-AC0E-1B5F528D64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3381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62647D7-D6EE-4050-BE5A-4F0618ED2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5F8ABD-EDE0-42F4-80E0-4567D5126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2B1EA7C-C272-467F-9DE4-970660555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B4F7-66AC-42A0-9C8E-2DBFF59A322F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C2CFF38-4AFF-4B1A-8880-6C0908FF5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07185C0-FF7B-4903-BB0D-AB21AA39B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E83B-75AE-4D86-AC0E-1B5F528D64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029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89B3B1-4E9D-4275-AEFB-D58FE3BF3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CE43501-9A90-43AA-A71D-28FEB54EBE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456597B-6EFC-41F7-A804-224FA7776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8DF0A88-88FF-4F06-B35C-01CAB1A76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B4F7-66AC-42A0-9C8E-2DBFF59A322F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1ED448B-26FE-4B1C-8723-30637BAC4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16B6E70-740D-4A1A-B498-0154748D9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E83B-75AE-4D86-AC0E-1B5F528D64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948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B50362-86F9-47AC-8D9C-EBC499535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5C4B3B5-69F2-47D0-B2C5-C7A7B49DE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101C32B-A439-4E2D-832F-C91FA090B7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A9661A2E-9F98-4E08-B400-7ABD0A744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7585004-E9EB-4DE4-864A-5ED9D099DD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FE80BB7-F36A-4A14-8221-555D05F10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B4F7-66AC-42A0-9C8E-2DBFF59A322F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15CD34F-CF69-4D18-AC47-FC170DAEA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2922D0C-68A1-431A-A1C5-69E267978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E83B-75AE-4D86-AC0E-1B5F528D64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50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C36701-97E4-44D1-8275-22F2D3406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9C4B7E2A-51E5-4329-94B1-38AC73BED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B4F7-66AC-42A0-9C8E-2DBFF59A322F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8D8B588-83EA-4A35-AB25-F857120AF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5B9A405-341E-4550-AA77-472CA36D9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E83B-75AE-4D86-AC0E-1B5F528D64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943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4F5FEC19-CC7C-4034-8DBA-EF6DC84C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B4F7-66AC-42A0-9C8E-2DBFF59A322F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DDA13BA-0B89-4F4B-9954-85A89DC3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2341906-6CFF-4035-9F38-A2DF403B8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E83B-75AE-4D86-AC0E-1B5F528D64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241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B56E58-486B-48DB-B355-A7AE9A923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15E2B55-B165-4D24-9BE0-6F591D3CF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888269D-0A8C-4B72-9A2B-3D29002C8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9330840-76D4-4438-982E-468ADFA72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B4F7-66AC-42A0-9C8E-2DBFF59A322F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CF29A05-4782-4F2B-B55D-093B76AC3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7DFD4A8-D0CF-4514-B192-239DE48F5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E83B-75AE-4D86-AC0E-1B5F528D64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897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37E048-337C-4F3E-9C98-21F67161D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386575D2-74AE-4C62-B06A-8921495BA9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15144F8-E2BC-4AD0-85AE-63EB205E4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1218609-A371-48A3-9BB9-134C04178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B4F7-66AC-42A0-9C8E-2DBFF59A322F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0FC7B33-2852-4D38-825B-6FB9B436E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7FE7051-079D-4DA0-A43E-3DF8A17AE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E83B-75AE-4D86-AC0E-1B5F528D64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623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 t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D2EA8F9-FC61-40CB-8BED-6850EE0BF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9541B2E-F051-4B2F-A20C-85C88123F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F20ED4-9C9F-4A11-BC5C-C5D7B951DF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FB4F7-66AC-42A0-9C8E-2DBFF59A322F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C6350D1-190B-4E3A-BBCD-9BC21D2DD0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D3034B5-F81E-43C0-8A40-3E8E42B32E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4E83B-75AE-4D86-AC0E-1B5F528D6480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53A6C489-74D3-47E7-9646-62E99AA8A7A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931" y="5960961"/>
            <a:ext cx="1827069" cy="1155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31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>
            <a:extLst>
              <a:ext uri="{FF2B5EF4-FFF2-40B4-BE49-F238E27FC236}">
                <a16:creationId xmlns:a16="http://schemas.microsoft.com/office/drawing/2014/main" id="{7D9AD7EB-4B45-4511-8DED-7894C9EEC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787" y="823965"/>
            <a:ext cx="11726426" cy="3049789"/>
          </a:xfrm>
        </p:spPr>
        <p:txBody>
          <a:bodyPr>
            <a:normAutofit/>
          </a:bodyPr>
          <a:lstStyle/>
          <a:p>
            <a:pPr algn="ctr"/>
            <a:r>
              <a:rPr lang="en-US" altLang="zh-TW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Videos on YouTube Platform to Assist Language Learning Effectiveness: </a:t>
            </a:r>
            <a:br>
              <a:rPr lang="en-US" altLang="zh-TW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ARCS Model Analysis</a:t>
            </a:r>
            <a:endParaRPr lang="zh-TW" altLang="en-US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內容版面配置區 7">
            <a:extLst>
              <a:ext uri="{FF2B5EF4-FFF2-40B4-BE49-F238E27FC236}">
                <a16:creationId xmlns:a16="http://schemas.microsoft.com/office/drawing/2014/main" id="{F8C2B457-47CD-44D1-8C3A-E4CB6AC54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78276"/>
            <a:ext cx="10515600" cy="23882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Members: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Lancelot Lin, Amy Wu, Felix Ye</a:t>
            </a:r>
          </a:p>
          <a:p>
            <a:pPr marL="0" indent="0" algn="ctr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Julia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Lin,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Iris Li, Stacy Luo, Elaine Chen</a:t>
            </a:r>
          </a:p>
          <a:p>
            <a:pPr marL="0" indent="0" algn="ctr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Advisor: Dr. Jessica Yao</a:t>
            </a:r>
          </a:p>
          <a:p>
            <a:pPr marL="0" indent="0" algn="ctr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December 7, 2018</a:t>
            </a:r>
          </a:p>
        </p:txBody>
      </p:sp>
    </p:spTree>
    <p:extLst>
      <p:ext uri="{BB962C8B-B14F-4D97-AF65-F5344CB8AC3E}">
        <p14:creationId xmlns:p14="http://schemas.microsoft.com/office/powerpoint/2010/main" val="1261537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1253"/>
    </mc:Choice>
    <mc:Fallback>
      <p:transition spd="slow" advTm="16125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Pros and Cons of YouTube Teaching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 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132627"/>
              </p:ext>
            </p:extLst>
          </p:nvPr>
        </p:nvGraphicFramePr>
        <p:xfrm>
          <a:off x="1127090" y="1857961"/>
          <a:ext cx="9937820" cy="421436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68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5271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Pros</a:t>
                      </a:r>
                      <a:endParaRPr lang="zh-TW" alt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094"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Providing teaching materials that contain authentic and real-life experiences for learners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altLang="zh-TW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Spurring</a:t>
                      </a:r>
                      <a:r>
                        <a:rPr lang="en-US" altLang="zh-TW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learners’ motivation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lack of students’ own self -thinking and teacher-and-student interaction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Passively accumulating</a:t>
                      </a:r>
                      <a:r>
                        <a:rPr lang="zh-TW" alt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knowledge for learners.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592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8505"/>
    </mc:Choice>
    <mc:Fallback>
      <p:transition spd="slow" advTm="28505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87320" y="799916"/>
            <a:ext cx="10480152" cy="894303"/>
          </a:xfrm>
        </p:spPr>
        <p:txBody>
          <a:bodyPr>
            <a:normAutofit/>
          </a:bodyPr>
          <a:lstStyle/>
          <a:p>
            <a:r>
              <a:rPr lang="en-US" altLang="zh-TW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Narrative Statistical Analysis and Discussion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87320" y="2390436"/>
            <a:ext cx="10217360" cy="3667648"/>
          </a:xfrm>
        </p:spPr>
        <p:txBody>
          <a:bodyPr>
            <a:normAutofit/>
          </a:bodyPr>
          <a:lstStyle/>
          <a:p>
            <a:pPr indent="230400" algn="just"/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This study collected 363 valid questionnaires, including 162 males and 201 females,</a:t>
            </a:r>
            <a:r>
              <a:rPr lang="zh-TW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TW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SPSS software for analysis.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776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455"/>
    </mc:Choice>
    <mc:Fallback>
      <p:transition spd="slow" advTm="14455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702260"/>
              </p:ext>
            </p:extLst>
          </p:nvPr>
        </p:nvGraphicFramePr>
        <p:xfrm>
          <a:off x="237208" y="222835"/>
          <a:ext cx="10140787" cy="641232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491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9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00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7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Statistical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Effective %age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501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Gender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44.6%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55.4%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918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Freshman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Sophomore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Junior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21.5%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24.2%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33.9%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20.4%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334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Toeic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grades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yet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350-450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550-700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More than 700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25.9%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6.1%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19.3%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14.9%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19.0%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14.9%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501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Relation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77.4%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22.6%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58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802"/>
    </mc:Choice>
    <mc:Fallback>
      <p:transition spd="slow" advTm="9802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87320" y="799916"/>
            <a:ext cx="10480152" cy="894303"/>
          </a:xfrm>
        </p:spPr>
        <p:txBody>
          <a:bodyPr>
            <a:normAutofit/>
          </a:bodyPr>
          <a:lstStyle/>
          <a:p>
            <a:r>
              <a:rPr lang="en-US" altLang="zh-TW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One-way ANOVA Analysis and Discussion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87320" y="2390436"/>
            <a:ext cx="10217360" cy="3667648"/>
          </a:xfrm>
        </p:spPr>
        <p:txBody>
          <a:bodyPr>
            <a:normAutofit/>
          </a:bodyPr>
          <a:lstStyle/>
          <a:p>
            <a:pPr indent="230400" algn="just"/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This teaching model showed a statistically significant difference in </a:t>
            </a:r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related subjects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the AFL students; it has a statistical significance (p&lt;.05).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462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783"/>
    </mc:Choice>
    <mc:Fallback>
      <p:transition spd="slow" advTm="12783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24826"/>
              </p:ext>
            </p:extLst>
          </p:nvPr>
        </p:nvGraphicFramePr>
        <p:xfrm>
          <a:off x="1066052" y="228600"/>
          <a:ext cx="8959064" cy="6527113"/>
        </p:xfrm>
        <a:graphic>
          <a:graphicData uri="http://schemas.openxmlformats.org/drawingml/2006/table">
            <a:tbl>
              <a:tblPr/>
              <a:tblGrid>
                <a:gridCol w="934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8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4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4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6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3473">
                <a:tc gridSpan="2">
                  <a:txBody>
                    <a:bodyPr/>
                    <a:lstStyle/>
                    <a:p>
                      <a:pPr fontAlgn="b"/>
                      <a:br>
                        <a:rPr lang="zh-TW" alt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zh-TW" alt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b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8100" indent="-38100"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SS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b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N-1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MS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F-test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P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464">
                <a:tc rowSpan="3">
                  <a:txBody>
                    <a:bodyPr/>
                    <a:lstStyle/>
                    <a:p>
                      <a:pPr marR="38100" indent="-381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AAA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B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6.237</a:t>
                      </a: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6.237</a:t>
                      </a: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17.821</a:t>
                      </a:r>
                      <a:endParaRPr lang="zh-TW" alt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.000</a:t>
                      </a: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8100" indent="-3810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W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126.336</a:t>
                      </a: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361</a:t>
                      </a: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.350</a:t>
                      </a: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br>
                        <a:rPr lang="zh-TW" alt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br>
                        <a:rPr lang="zh-TW" alt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4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8100" indent="-3810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132.573</a:t>
                      </a:r>
                      <a:endParaRPr lang="zh-TW" alt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362</a:t>
                      </a: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br>
                        <a:rPr lang="zh-TW" alt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br>
                        <a:rPr lang="zh-TW" alt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br>
                        <a:rPr lang="zh-TW" alt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464">
                <a:tc rowSpan="3">
                  <a:txBody>
                    <a:bodyPr/>
                    <a:lstStyle/>
                    <a:p>
                      <a:pPr marR="38100" indent="-381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BBB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B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1.680</a:t>
                      </a:r>
                      <a:endParaRPr lang="zh-TW" alt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1.680</a:t>
                      </a: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4.312</a:t>
                      </a:r>
                      <a:endParaRPr lang="zh-TW" alt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.039</a:t>
                      </a: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4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8100" indent="-3810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W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140.681</a:t>
                      </a:r>
                      <a:endParaRPr lang="zh-TW" alt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361</a:t>
                      </a:r>
                      <a:endParaRPr lang="zh-TW" alt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.390</a:t>
                      </a: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br>
                        <a:rPr lang="zh-TW" alt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zh-TW" alt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br>
                        <a:rPr lang="zh-TW" alt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34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8100" indent="-3810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142.362</a:t>
                      </a: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362</a:t>
                      </a:r>
                      <a:endParaRPr lang="zh-TW" alt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br>
                        <a:rPr lang="zh-TW" alt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br>
                        <a:rPr lang="zh-TW" alt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br>
                        <a:rPr lang="zh-TW" alt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464">
                <a:tc rowSpan="3">
                  <a:txBody>
                    <a:bodyPr/>
                    <a:lstStyle/>
                    <a:p>
                      <a:pPr marR="38100" indent="-381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CCC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B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4.161</a:t>
                      </a: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4.161</a:t>
                      </a:r>
                      <a:endParaRPr lang="zh-TW" alt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10.507</a:t>
                      </a: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.001</a:t>
                      </a: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34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8100" indent="-3810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142.947</a:t>
                      </a: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361</a:t>
                      </a: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.396</a:t>
                      </a:r>
                      <a:endParaRPr lang="zh-TW" alt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br>
                        <a:rPr lang="zh-TW" alt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br>
                        <a:rPr lang="zh-TW" alt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34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8100" indent="-3810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147.108</a:t>
                      </a: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362</a:t>
                      </a: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br>
                        <a:rPr lang="zh-TW" alt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zh-TW" alt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br>
                        <a:rPr lang="zh-TW" alt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br>
                        <a:rPr lang="zh-TW" alt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6464">
                <a:tc rowSpan="3">
                  <a:txBody>
                    <a:bodyPr/>
                    <a:lstStyle/>
                    <a:p>
                      <a:pPr marR="38100" indent="-381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DDD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B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4.432</a:t>
                      </a: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4.432</a:t>
                      </a:r>
                      <a:endParaRPr lang="zh-TW" alt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10.933</a:t>
                      </a: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.001</a:t>
                      </a: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34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8100" indent="-3810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146.325</a:t>
                      </a: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361</a:t>
                      </a: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.405</a:t>
                      </a:r>
                      <a:endParaRPr lang="zh-TW" alt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br>
                        <a:rPr lang="zh-TW" alt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zh-TW" alt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br>
                        <a:rPr lang="zh-TW" alt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134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8100" indent="-3810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150.757</a:t>
                      </a: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indent="-3810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362</a:t>
                      </a: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br>
                        <a:rPr lang="zh-TW" alt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zh-TW" alt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br>
                        <a:rPr lang="zh-TW" alt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zh-TW" alt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br>
                        <a:rPr lang="zh-TW" alt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zh-TW" alt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07" marR="59607" marT="29804" marB="298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1524000" y="-233065"/>
            <a:ext cx="1847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br>
              <a:rPr lang="zh-TW" altLang="zh-TW"/>
            </a:br>
            <a:endParaRPr lang="zh-TW" altLang="zh-TW"/>
          </a:p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62559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668"/>
    </mc:Choice>
    <mc:Fallback>
      <p:transition spd="slow" advTm="17668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87320" y="799916"/>
            <a:ext cx="10480152" cy="894303"/>
          </a:xfrm>
        </p:spPr>
        <p:txBody>
          <a:bodyPr>
            <a:normAutofit/>
          </a:bodyPr>
          <a:lstStyle/>
          <a:p>
            <a:r>
              <a:rPr lang="en-US" altLang="zh-TW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One-way ANOVA Analysis and Discussion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87320" y="2390436"/>
            <a:ext cx="10217360" cy="3667648"/>
          </a:xfrm>
        </p:spPr>
        <p:txBody>
          <a:bodyPr>
            <a:normAutofit/>
          </a:bodyPr>
          <a:lstStyle/>
          <a:p>
            <a:pPr indent="230400" algn="just"/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We have found that regardless of students’ </a:t>
            </a:r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TOEIC scores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high or low, students reacted positively to the "Attention" of this teaching model. There is a statistically significant difference (p &lt; .05)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949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703"/>
    </mc:Choice>
    <mc:Fallback>
      <p:transition spd="slow" advTm="27703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9351628"/>
              </p:ext>
            </p:extLst>
          </p:nvPr>
        </p:nvGraphicFramePr>
        <p:xfrm>
          <a:off x="895724" y="202008"/>
          <a:ext cx="9460715" cy="645398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92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2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4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5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5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47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47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833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N-1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F-test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959">
                <a:tc row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1800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1800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1800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AAA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1800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3.566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.713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1.973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.082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3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1800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129.007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.361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3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1800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132.573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959">
                <a:tc row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1800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1800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1800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BBB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B</a:t>
                      </a:r>
                      <a:endParaRPr lang="en-US" sz="1800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.974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.195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.492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.782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3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1800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141.388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.396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3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1800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142.362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959">
                <a:tc row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1800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1800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1800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CCC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1800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2.252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.450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1.110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.355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23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1800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144.855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.406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23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1800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147.108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7959">
                <a:tc row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1800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1800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1800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DDD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1800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1.511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.302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.723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.606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523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1800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149.245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.418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523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1800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150.757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87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7201"/>
    </mc:Choice>
    <mc:Fallback>
      <p:transition spd="slow" advTm="3720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DCEA73-E503-4819-99CB-AE201BB86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8" y="530045"/>
            <a:ext cx="9144000" cy="808348"/>
          </a:xfrm>
        </p:spPr>
        <p:txBody>
          <a:bodyPr>
            <a:noAutofit/>
          </a:bodyPr>
          <a:lstStyle/>
          <a:p>
            <a:r>
              <a:rPr lang="en-US" altLang="zh-TW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lang="zh-TW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156E01E-E9EC-4B2E-8FAC-0B880D014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4642" y="1564286"/>
            <a:ext cx="10442713" cy="4992078"/>
          </a:xfrm>
        </p:spPr>
        <p:txBody>
          <a:bodyPr>
            <a:noAutofit/>
          </a:bodyPr>
          <a:lstStyle/>
          <a:p>
            <a:pPr indent="-2304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from English-related departments are more interested in learning and they are more willing to focus themselves on learning, no matter whether they have taken TOEIC or not.</a:t>
            </a:r>
          </a:p>
          <a:p>
            <a:pPr indent="-2304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304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YouTube films can only attract students to concentrate on learning, but they are not sufficient to create motivation for students  to learn a foreign language.</a:t>
            </a:r>
          </a:p>
          <a:p>
            <a:pPr indent="-2304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304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comparison with the traditional teaching method, using YouTube to teach in class can make students feel less stressed with learning.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44818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675"/>
    </mc:Choice>
    <mc:Fallback>
      <p:transition spd="slow" advTm="35675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DCEA73-E503-4819-99CB-AE201BB86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72840"/>
            <a:ext cx="9144000" cy="778441"/>
          </a:xfrm>
        </p:spPr>
        <p:txBody>
          <a:bodyPr>
            <a:noAutofit/>
          </a:bodyPr>
          <a:lstStyle/>
          <a:p>
            <a:r>
              <a:rPr lang="en-US" altLang="zh-TW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Suggestions</a:t>
            </a:r>
            <a:endParaRPr lang="zh-TW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156E01E-E9EC-4B2E-8FAC-0B880D014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406" y="1834695"/>
            <a:ext cx="11053187" cy="3912961"/>
          </a:xfrm>
        </p:spPr>
        <p:txBody>
          <a:bodyPr>
            <a:noAutofit/>
          </a:bodyPr>
          <a:lstStyle/>
          <a:p>
            <a:pPr marL="514350" indent="-230400" algn="just">
              <a:buFont typeface="Wingdings" panose="05000000000000000000" pitchFamily="2" charset="2"/>
              <a:buChar char="Ø"/>
            </a:pP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Teacher’s own skills in integrating YouTube into teaching need to be enhanced.</a:t>
            </a:r>
          </a:p>
          <a:p>
            <a:pPr marL="457200" indent="-230400" algn="just">
              <a:buFont typeface="Wingdings" panose="05000000000000000000" pitchFamily="2" charset="2"/>
              <a:buChar char="Ø"/>
            </a:pPr>
            <a:endParaRPr lang="en-US" altLang="zh-TW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230400" algn="just">
              <a:buFont typeface="Wingdings" panose="05000000000000000000" pitchFamily="2" charset="2"/>
              <a:buChar char="Ø"/>
            </a:pP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Teachers should evaluate the appropriateness of supplementary teaching materials for students based on their curriculum.</a:t>
            </a:r>
            <a:endParaRPr lang="zh-TW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53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820"/>
    </mc:Choice>
    <mc:Fallback>
      <p:transition spd="slow" advTm="5382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AF9CD076-700E-4197-9B2E-ADECF3D7A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2044933"/>
          </a:xfrm>
        </p:spPr>
        <p:txBody>
          <a:bodyPr>
            <a:normAutofit/>
          </a:bodyPr>
          <a:lstStyle/>
          <a:p>
            <a:pPr algn="ctr"/>
            <a:r>
              <a:rPr lang="en-US" altLang="zh-TW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  <a:endParaRPr lang="zh-TW" alt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670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8450"/>
    </mc:Choice>
    <mc:Fallback>
      <p:transition spd="slow" advTm="3845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1208798" cy="4351338"/>
          </a:xfrm>
        </p:spPr>
        <p:txBody>
          <a:bodyPr>
            <a:normAutofit fontScale="92500"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I) Introduction:  Motivation of this Project</a:t>
            </a:r>
          </a:p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II) Main Body: </a:t>
            </a:r>
          </a:p>
          <a:p>
            <a:pPr marL="0" indent="0">
              <a:buNone/>
            </a:pP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TW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Scope of this Project</a:t>
            </a:r>
          </a:p>
          <a:p>
            <a:pPr marL="0" indent="0">
              <a:buNone/>
            </a:pP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ii) ARCS motivation model theory basis</a:t>
            </a:r>
          </a:p>
          <a:p>
            <a:pPr marL="0" indent="0">
              <a:buNone/>
            </a:pP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iii) Research Method: One-way ANOVA </a:t>
            </a:r>
          </a:p>
          <a:p>
            <a:pPr marL="0" indent="0">
              <a:buNone/>
            </a:pP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iv) Examples of Information Technology Integration into Teaching </a:t>
            </a:r>
          </a:p>
          <a:p>
            <a:pPr marL="0" indent="0">
              <a:buNone/>
            </a:pP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v) Analysis and Discussion</a:t>
            </a:r>
          </a:p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altLang="zh-TW" sz="3200">
                <a:latin typeface="Times New Roman" panose="02020603050405020304" pitchFamily="18" charset="0"/>
                <a:cs typeface="Times New Roman" panose="02020603050405020304" pitchFamily="18" charset="0"/>
              </a:rPr>
              <a:t>) Conclusion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Suggestions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3907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498"/>
    </mc:Choice>
    <mc:Fallback>
      <p:transition spd="slow" advTm="15498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071B6D-AC03-4B74-836C-6A645A14A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 of this Project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ED2028D-084F-4AED-BE2D-AB00133F4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3" y="1877720"/>
            <a:ext cx="10911673" cy="4351338"/>
          </a:xfrm>
        </p:spPr>
        <p:txBody>
          <a:bodyPr>
            <a:normAutofit/>
          </a:bodyPr>
          <a:lstStyle/>
          <a:p>
            <a:pPr marL="0" algn="just">
              <a:buFont typeface="Wingdings" panose="05000000000000000000" pitchFamily="2" charset="2"/>
              <a:buChar char="Ø"/>
            </a:pP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teaching method cannot attract students.</a:t>
            </a:r>
          </a:p>
          <a:p>
            <a:pPr marL="0" algn="just">
              <a:buFont typeface="Wingdings" panose="05000000000000000000" pitchFamily="2" charset="2"/>
              <a:buChar char="Ø"/>
            </a:pPr>
            <a:endParaRPr lang="en-US" altLang="zh-TW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buFont typeface="Wingdings" panose="05000000000000000000" pitchFamily="2" charset="2"/>
              <a:buChar char="Ø"/>
            </a:pP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YouTube has become popular, so many students use YouTube after class.</a:t>
            </a:r>
          </a:p>
          <a:p>
            <a:pPr marL="0" algn="just">
              <a:buFont typeface="Wingdings" panose="05000000000000000000" pitchFamily="2" charset="2"/>
              <a:buChar char="Ø"/>
            </a:pPr>
            <a:endParaRPr lang="en-US" altLang="zh-TW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buFont typeface="Wingdings" panose="05000000000000000000" pitchFamily="2" charset="2"/>
              <a:buChar char="Ø"/>
            </a:pP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would like to know how we can improve students’ learning achievement and motivation and keep their attention in class.</a:t>
            </a:r>
          </a:p>
          <a:p>
            <a:pPr marL="0" indent="-514350" algn="just">
              <a:buFont typeface="+mj-lt"/>
              <a:buAutoNum type="alphaUcPeriod"/>
            </a:pP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066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402"/>
    </mc:Choice>
    <mc:Fallback>
      <p:transition spd="slow" advTm="4640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EEE1B0-90D0-418B-96BF-E31F3D9C1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49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Scope of the Project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538E139-E160-449F-9194-EFD42730E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942" y="1565813"/>
            <a:ext cx="10961914" cy="4776142"/>
          </a:xfrm>
        </p:spPr>
        <p:txBody>
          <a:bodyPr>
            <a:normAutofit fontScale="92500" lnSpcReduction="20000"/>
          </a:bodyPr>
          <a:lstStyle/>
          <a:p>
            <a:pPr marL="0" indent="-2304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</a:t>
            </a:r>
          </a:p>
          <a:p>
            <a:pPr marL="0" indent="-230400" algn="just">
              <a:lnSpc>
                <a:spcPct val="110000"/>
              </a:lnSpc>
              <a:buNone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participants were 31 students who studied in an “English Tour Guidance and Practice” course.</a:t>
            </a:r>
          </a:p>
          <a:p>
            <a:pPr marL="0" indent="-230400">
              <a:lnSpc>
                <a:spcPct val="110000"/>
              </a:lnSpc>
              <a:buFont typeface="Wingdings" panose="05000000000000000000" pitchFamily="2" charset="2"/>
              <a:buChar char="Ø"/>
            </a:pP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304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Experimented Time</a:t>
            </a:r>
          </a:p>
          <a:p>
            <a:pPr marL="0" indent="-230400" algn="just">
              <a:lnSpc>
                <a:spcPct val="110000"/>
              </a:lnSpc>
              <a:buNone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midterm exam, the teaching processes lasted 8 weeks, with three classes a week of 50 minutes.</a:t>
            </a:r>
          </a:p>
          <a:p>
            <a:pPr marL="0" indent="-230400">
              <a:lnSpc>
                <a:spcPct val="110000"/>
              </a:lnSpc>
              <a:buFont typeface="Wingdings" panose="05000000000000000000" pitchFamily="2" charset="2"/>
              <a:buChar char="Ø"/>
            </a:pPr>
            <a:endParaRPr lang="zh-TW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304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</a:p>
          <a:p>
            <a:pPr marL="0" indent="-230400" algn="just">
              <a:lnSpc>
                <a:spcPct val="110000"/>
              </a:lnSpc>
              <a:buNone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textbook entitled </a:t>
            </a: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Penghu County Tourist Attractions Introduction Guide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TW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189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359"/>
    </mc:Choice>
    <mc:Fallback>
      <p:transition spd="slow" advTm="4035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E11D5-CDE2-654E-892D-8E51FB51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895486" y="668341"/>
            <a:ext cx="11115041" cy="787653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altLang="zh-TW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motivation model theory basis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505165" y="1727300"/>
            <a:ext cx="11435024" cy="2821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304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Created by professor Keller</a:t>
            </a:r>
          </a:p>
          <a:p>
            <a:pPr indent="-2304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altLang="zh-TW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304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the</a:t>
            </a:r>
            <a:r>
              <a:rPr lang="zh-TW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practical experiences of teaching</a:t>
            </a:r>
          </a:p>
          <a:p>
            <a:pPr indent="-2304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altLang="zh-TW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304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model that can highly motivate learners in class.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26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161"/>
    </mc:Choice>
    <mc:Fallback>
      <p:transition spd="slow" advTm="5716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803876"/>
              </p:ext>
            </p:extLst>
          </p:nvPr>
        </p:nvGraphicFramePr>
        <p:xfrm>
          <a:off x="213064" y="355106"/>
          <a:ext cx="10165465" cy="61477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42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1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17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72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Constituent elements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5225" marR="65225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Defined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5225" marR="65225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Questions to be considered during teaching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5225" marR="65225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8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Attention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5225" marR="6522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attract learner’s interests and to inspire their curiosity.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5225" marR="6522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to make the teaching content interesting and stimulate the students’ willingness to learn?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5225" marR="652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1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Relevance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5225" marR="65225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Make the learner’s own needs and goals and close relationship, and make it a positive learning.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25" marR="65225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20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What methods can be used to enable learners to have a sense of value in the content of teaching 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25" marR="6522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9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Confidence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5225" marR="6522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Help learners to build positive expectations of their success and believe in success.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5225" marR="6522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kern="10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How to help learners to learn  successfully and make them believe that their success is under their own control? </a:t>
                      </a:r>
                      <a:endParaRPr lang="zh-TW" altLang="en-US" sz="2000" kern="1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25" marR="6522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0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Satisfaction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5225" marR="6522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Learners can get rewarded internally and externally because of their own achievements.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5225" marR="6522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to make learners feel satisfied and make them want to continue their study?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5225" marR="6522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0382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849"/>
    </mc:Choice>
    <mc:Fallback>
      <p:transition spd="slow" advTm="2184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838200" y="455561"/>
            <a:ext cx="10515600" cy="1202418"/>
          </a:xfrm>
        </p:spPr>
        <p:txBody>
          <a:bodyPr/>
          <a:lstStyle/>
          <a:p>
            <a:pPr algn="ctr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IT Integration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556847" y="1775383"/>
            <a:ext cx="10796954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use of technology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TW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form of teaching method</a:t>
            </a:r>
            <a:r>
              <a:rPr lang="zh-TW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emerging uses of technology in language teaching and learning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TW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Improved learning experiences</a:t>
            </a:r>
          </a:p>
          <a:p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692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1"/>
    </mc:Choice>
    <mc:Fallback>
      <p:transition spd="slow" advTm="19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YouTube Is One Kind of IT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66894" y="2332933"/>
            <a:ext cx="11058211" cy="29404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emphasis of YouTube: language teaching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TW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aim: the best coordination between YouTube and language</a:t>
            </a:r>
          </a:p>
        </p:txBody>
      </p:sp>
    </p:spTree>
    <p:extLst>
      <p:ext uri="{BB962C8B-B14F-4D97-AF65-F5344CB8AC3E}">
        <p14:creationId xmlns:p14="http://schemas.microsoft.com/office/powerpoint/2010/main" val="2485810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94"/>
    </mc:Choice>
    <mc:Fallback>
      <p:transition spd="slow" advTm="294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YouTube Teaching as an Example 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27119" y="1793019"/>
            <a:ext cx="10614493" cy="4629517"/>
          </a:xfrm>
        </p:spPr>
        <p:txBody>
          <a:bodyPr>
            <a:normAutofit/>
          </a:bodyPr>
          <a:lstStyle/>
          <a:p>
            <a:pPr marL="0" indent="-230400">
              <a:buFont typeface="Wingdings" panose="05000000000000000000" pitchFamily="2" charset="2"/>
              <a:buChar char="Ø"/>
            </a:pP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Taking advantages of social media</a:t>
            </a:r>
          </a:p>
          <a:p>
            <a:pPr marL="0" indent="-230400">
              <a:buFont typeface="Wingdings" panose="05000000000000000000" pitchFamily="2" charset="2"/>
              <a:buChar char="Ø"/>
            </a:pPr>
            <a:endParaRPr lang="en-US" altLang="zh-TW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30400">
              <a:buFont typeface="Wingdings" panose="05000000000000000000" pitchFamily="2" charset="2"/>
              <a:buChar char="Ø"/>
            </a:pP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limitation of internet teaching media</a:t>
            </a:r>
          </a:p>
          <a:p>
            <a:pPr marL="0" indent="-230400">
              <a:buFont typeface="Wingdings" panose="05000000000000000000" pitchFamily="2" charset="2"/>
              <a:buChar char="Ø"/>
            </a:pPr>
            <a:endParaRPr lang="en-US" altLang="zh-TW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30400">
              <a:buFont typeface="Wingdings" panose="05000000000000000000" pitchFamily="2" charset="2"/>
              <a:buChar char="Ø"/>
            </a:pP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solution to the problem: group discussion &amp; debate</a:t>
            </a:r>
          </a:p>
          <a:p>
            <a:pPr>
              <a:buFont typeface="Wingdings" panose="05000000000000000000" pitchFamily="2" charset="2"/>
              <a:buChar char="Ø"/>
            </a:pP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49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8982"/>
    </mc:Choice>
    <mc:Fallback>
      <p:transition spd="slow" advTm="28982"/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763</TotalTime>
  <Words>816</Words>
  <Application>Microsoft Office PowerPoint</Application>
  <PresentationFormat>寬螢幕</PresentationFormat>
  <Paragraphs>329</Paragraphs>
  <Slides>19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Office 佈景主題</vt:lpstr>
      <vt:lpstr>The Videos on YouTube Platform to Assist Language Learning Effectiveness:  ARCS Model Analysis</vt:lpstr>
      <vt:lpstr>Outline</vt:lpstr>
      <vt:lpstr>Motivation of this Project</vt:lpstr>
      <vt:lpstr>Scope of the Project</vt:lpstr>
      <vt:lpstr>ARCS motivation model theory basis</vt:lpstr>
      <vt:lpstr>PowerPoint 簡報</vt:lpstr>
      <vt:lpstr>The IT Integration</vt:lpstr>
      <vt:lpstr>YouTube Is One Kind of IT</vt:lpstr>
      <vt:lpstr>YouTube Teaching as an Example </vt:lpstr>
      <vt:lpstr>The Pros and Cons of YouTube Teaching</vt:lpstr>
      <vt:lpstr>Narrative Statistical Analysis and Discussion</vt:lpstr>
      <vt:lpstr>PowerPoint 簡報</vt:lpstr>
      <vt:lpstr>One-way ANOVA Analysis and Discussion</vt:lpstr>
      <vt:lpstr>PowerPoint 簡報</vt:lpstr>
      <vt:lpstr>One-way ANOVA Analysis and Discussion</vt:lpstr>
      <vt:lpstr>PowerPoint 簡報</vt:lpstr>
      <vt:lpstr>Conclusions</vt:lpstr>
      <vt:lpstr>Suggestions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Videos on YouTube Platform to Assist Language Learning Effectiveness:  ARCS Models Analysis</dc:title>
  <dc:creator>User</dc:creator>
  <cp:lastModifiedBy>叔君 羅</cp:lastModifiedBy>
  <cp:revision>79</cp:revision>
  <dcterms:created xsi:type="dcterms:W3CDTF">2018-11-08T14:08:08Z</dcterms:created>
  <dcterms:modified xsi:type="dcterms:W3CDTF">2018-12-06T05:35:12Z</dcterms:modified>
</cp:coreProperties>
</file>