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notesMasterIdLst>
    <p:notesMasterId r:id="rId32"/>
  </p:notesMasterIdLst>
  <p:sldIdLst>
    <p:sldId id="256" r:id="rId2"/>
    <p:sldId id="257" r:id="rId3"/>
    <p:sldId id="267" r:id="rId4"/>
    <p:sldId id="279" r:id="rId5"/>
    <p:sldId id="302" r:id="rId6"/>
    <p:sldId id="258" r:id="rId7"/>
    <p:sldId id="271" r:id="rId8"/>
    <p:sldId id="291" r:id="rId9"/>
    <p:sldId id="301" r:id="rId10"/>
    <p:sldId id="297" r:id="rId11"/>
    <p:sldId id="274" r:id="rId12"/>
    <p:sldId id="275" r:id="rId13"/>
    <p:sldId id="259" r:id="rId14"/>
    <p:sldId id="285" r:id="rId15"/>
    <p:sldId id="298" r:id="rId16"/>
    <p:sldId id="299" r:id="rId17"/>
    <p:sldId id="300" r:id="rId18"/>
    <p:sldId id="260" r:id="rId19"/>
    <p:sldId id="304" r:id="rId20"/>
    <p:sldId id="287" r:id="rId21"/>
    <p:sldId id="293" r:id="rId22"/>
    <p:sldId id="303" r:id="rId23"/>
    <p:sldId id="294" r:id="rId24"/>
    <p:sldId id="296" r:id="rId25"/>
    <p:sldId id="295" r:id="rId26"/>
    <p:sldId id="261" r:id="rId27"/>
    <p:sldId id="305" r:id="rId28"/>
    <p:sldId id="306" r:id="rId29"/>
    <p:sldId id="307" r:id="rId30"/>
    <p:sldId id="308" r:id="rId3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0" autoAdjust="0"/>
    <p:restoredTop sz="94710" autoAdjust="0"/>
  </p:normalViewPr>
  <p:slideViewPr>
    <p:cSldViewPr>
      <p:cViewPr varScale="1">
        <p:scale>
          <a:sx n="73" d="100"/>
          <a:sy n="73" d="100"/>
        </p:scale>
        <p:origin x="-112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5B9B65-385F-4C71-824D-2E7A41018F54}" type="datetimeFigureOut">
              <a:rPr lang="zh-TW" altLang="en-US" smtClean="0"/>
              <a:pPr/>
              <a:t>2016/12/5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4ECF47-EFA5-40EA-9369-500804CB9961}" type="slidenum">
              <a:rPr lang="zh-TW" altLang="en-US" smtClean="0"/>
              <a:pPr/>
              <a:t>‹#›</a:t>
            </a:fld>
            <a:endParaRPr lang="zh-TW" altLang="en-US"/>
          </a:p>
        </p:txBody>
      </p:sp>
    </p:spTree>
    <p:extLst>
      <p:ext uri="{BB962C8B-B14F-4D97-AF65-F5344CB8AC3E}">
        <p14:creationId xmlns:p14="http://schemas.microsoft.com/office/powerpoint/2010/main" xmlns="" val="1754277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54ECF47-EFA5-40EA-9369-500804CB9961}" type="slidenum">
              <a:rPr lang="zh-TW" altLang="en-US" smtClean="0"/>
              <a:pPr/>
              <a:t>5</a:t>
            </a:fld>
            <a:endParaRPr lang="zh-TW" altLang="en-US"/>
          </a:p>
        </p:txBody>
      </p:sp>
    </p:spTree>
    <p:extLst>
      <p:ext uri="{BB962C8B-B14F-4D97-AF65-F5344CB8AC3E}">
        <p14:creationId xmlns:p14="http://schemas.microsoft.com/office/powerpoint/2010/main" xmlns="" val="1051531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2"/>
      </p:bgRef>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173157"/>
            <a:ext cx="7772400" cy="1470025"/>
          </a:xfrm>
        </p:spPr>
        <p:txBody>
          <a:bodyPr anchor="b"/>
          <a:lstStyle>
            <a:lvl1pPr algn="l">
              <a:defRPr sz="4800"/>
            </a:lvl1pPr>
          </a:lstStyle>
          <a:p>
            <a:r>
              <a:rPr kumimoji="0" lang="zh-TW" altLang="en-US" smtClean="0"/>
              <a:t>按一下以編輯母片標題樣式</a:t>
            </a:r>
            <a:endParaRPr kumimoji="0" lang="en-US"/>
          </a:p>
        </p:txBody>
      </p:sp>
      <p:sp>
        <p:nvSpPr>
          <p:cNvPr id="3" name="副標題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TW" altLang="en-US" smtClean="0"/>
              <a:t>按一下以編輯母片副標題樣式</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2016/12/5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2016/12/5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43768" y="274639"/>
            <a:ext cx="1543032"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9"/>
            <a:ext cx="661513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2016/12/5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2016/12/5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685800" y="2924181"/>
            <a:ext cx="7772400" cy="1362075"/>
          </a:xfrm>
        </p:spPr>
        <p:txBody>
          <a:bodyPr anchor="t"/>
          <a:lstStyle>
            <a:lvl1pPr algn="l">
              <a:defRPr sz="4400" b="0" cap="all"/>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2016/12/5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2016/12/5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2016/12/5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2016/12/5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2016/12/5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文字版面配置區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2016/12/5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2" name="標題 1"/>
          <p:cNvSpPr>
            <a:spLocks noGrp="1"/>
          </p:cNvSpPr>
          <p:nvPr>
            <p:ph type="title"/>
          </p:nvPr>
        </p:nvSpPr>
        <p:spPr>
          <a:xfrm>
            <a:off x="457205" y="285728"/>
            <a:ext cx="8230993" cy="696626"/>
          </a:xfrm>
        </p:spPr>
        <p:txBody>
          <a:bodyPr anchor="ctr"/>
          <a:lstStyle>
            <a:lvl1pPr algn="ctr">
              <a:defRPr sz="3600" b="0"/>
            </a:lvl1pPr>
          </a:lstStyle>
          <a:p>
            <a:r>
              <a:rPr kumimoji="0" lang="zh-TW" altLang="en-US" smtClean="0"/>
              <a:t>按一下以編輯母片標題樣式</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001024" y="642918"/>
            <a:ext cx="785818" cy="4572032"/>
          </a:xfrm>
        </p:spPr>
        <p:txBody>
          <a:bodyPr vert="eaVert" anchor="ctr"/>
          <a:lstStyle>
            <a:lvl1pPr algn="l">
              <a:defRPr sz="2400" b="0"/>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2016/12/5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圖片 7"/>
          <p:cNvPicPr>
            <a:picLocks noChangeAspect="1"/>
          </p:cNvPicPr>
          <p:nvPr/>
        </p:nvPicPr>
        <p:blipFill>
          <a:blip r:embed="rId13" cstate="print">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圖片 8"/>
          <p:cNvPicPr>
            <a:picLocks noChangeAspect="1"/>
          </p:cNvPicPr>
          <p:nvPr/>
        </p:nvPicPr>
        <p:blipFill>
          <a:blip r:embed="rId14" cstate="print">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標題版面配置區 1"/>
          <p:cNvSpPr>
            <a:spLocks noGrp="1"/>
          </p:cNvSpPr>
          <p:nvPr>
            <p:ph type="title"/>
          </p:nvPr>
        </p:nvSpPr>
        <p:spPr>
          <a:xfrm>
            <a:off x="457200" y="274638"/>
            <a:ext cx="8229600" cy="1143000"/>
          </a:xfrm>
          <a:prstGeom prst="rect">
            <a:avLst/>
          </a:prstGeom>
        </p:spPr>
        <p:txBody>
          <a:bodyPr vert="horz" rtlCol="0" anchor="ctr">
            <a:normAutofit/>
          </a:body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5BBEAD13-0566-4C6C-97E7-55F17F24B09F}" type="datetimeFigureOut">
              <a:rPr lang="zh-TW" altLang="en-US" smtClean="0"/>
              <a:pPr/>
              <a:t>2016/12/5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social_media.jpg"/>
          <p:cNvPicPr>
            <a:picLocks noChangeAspect="1"/>
          </p:cNvPicPr>
          <p:nvPr/>
        </p:nvPicPr>
        <p:blipFill>
          <a:blip r:embed="rId2" cstate="print">
            <a:lum bright="76000" contrast="-70000"/>
          </a:blip>
          <a:stretch>
            <a:fillRect/>
          </a:stretch>
        </p:blipFill>
        <p:spPr>
          <a:xfrm>
            <a:off x="0" y="0"/>
            <a:ext cx="9144000" cy="6857999"/>
          </a:xfrm>
          <a:prstGeom prst="rect">
            <a:avLst/>
          </a:prstGeom>
        </p:spPr>
      </p:pic>
      <p:sp>
        <p:nvSpPr>
          <p:cNvPr id="2" name="標題 1"/>
          <p:cNvSpPr>
            <a:spLocks noGrp="1"/>
          </p:cNvSpPr>
          <p:nvPr>
            <p:ph type="ctrTitle"/>
          </p:nvPr>
        </p:nvSpPr>
        <p:spPr>
          <a:xfrm>
            <a:off x="0" y="692696"/>
            <a:ext cx="9144000" cy="1400176"/>
          </a:xfrm>
        </p:spPr>
        <p:txBody>
          <a:bodyPr>
            <a:normAutofit fontScale="90000"/>
          </a:bodyPr>
          <a:lstStyle/>
          <a:p>
            <a:pPr algn="ctr"/>
            <a:r>
              <a:rPr lang="en-US" altLang="zh-TW" b="1" dirty="0" smtClean="0">
                <a:latin typeface="Times New Roman" pitchFamily="18" charset="0"/>
                <a:cs typeface="Times New Roman" pitchFamily="18" charset="0"/>
              </a:rPr>
              <a:t>Utilizing social media to engage students to in an ESP learning program</a:t>
            </a:r>
            <a:endParaRPr lang="zh-TW" altLang="en-US" b="1" dirty="0">
              <a:latin typeface="Times New Roman" pitchFamily="18" charset="0"/>
              <a:cs typeface="Times New Roman" pitchFamily="18" charset="0"/>
            </a:endParaRPr>
          </a:p>
        </p:txBody>
      </p:sp>
      <p:sp>
        <p:nvSpPr>
          <p:cNvPr id="3" name="副標題 2"/>
          <p:cNvSpPr>
            <a:spLocks noGrp="1"/>
          </p:cNvSpPr>
          <p:nvPr>
            <p:ph type="subTitle" idx="1"/>
          </p:nvPr>
        </p:nvSpPr>
        <p:spPr>
          <a:xfrm>
            <a:off x="1943200" y="2348880"/>
            <a:ext cx="7200800" cy="4509120"/>
          </a:xfrm>
        </p:spPr>
        <p:txBody>
          <a:bodyPr>
            <a:normAutofit fontScale="92500" lnSpcReduction="10000"/>
          </a:bodyPr>
          <a:lstStyle/>
          <a:p>
            <a:r>
              <a:rPr lang="zh-TW" altLang="en-US" dirty="0" smtClean="0">
                <a:solidFill>
                  <a:schemeClr val="tx1"/>
                </a:solidFill>
                <a:latin typeface="標楷體" pitchFamily="65" charset="-120"/>
                <a:ea typeface="標楷體" pitchFamily="65" charset="-120"/>
              </a:rPr>
              <a:t>組員 </a:t>
            </a:r>
            <a:r>
              <a:rPr lang="en-US" altLang="zh-TW" dirty="0" smtClean="0">
                <a:solidFill>
                  <a:schemeClr val="tx1"/>
                </a:solidFill>
                <a:latin typeface="標楷體" pitchFamily="65" charset="-120"/>
                <a:ea typeface="標楷體" pitchFamily="65" charset="-120"/>
              </a:rPr>
              <a:t>:</a:t>
            </a:r>
            <a:r>
              <a:rPr lang="zh-TW" altLang="en-US" dirty="0" smtClean="0">
                <a:solidFill>
                  <a:schemeClr val="tx1"/>
                </a:solidFill>
                <a:latin typeface="標楷體" pitchFamily="65" charset="-120"/>
                <a:ea typeface="標楷體" pitchFamily="65" charset="-120"/>
              </a:rPr>
              <a:t>  邱  平 </a:t>
            </a:r>
            <a:r>
              <a:rPr lang="en-US" altLang="zh-TW" dirty="0" smtClean="0">
                <a:solidFill>
                  <a:schemeClr val="tx1"/>
                </a:solidFill>
                <a:latin typeface="標楷體" pitchFamily="65" charset="-120"/>
                <a:ea typeface="標楷體" pitchFamily="65" charset="-120"/>
              </a:rPr>
              <a:t>1102402002</a:t>
            </a:r>
          </a:p>
          <a:p>
            <a:r>
              <a:rPr lang="zh-TW" altLang="en-US" dirty="0" smtClean="0">
                <a:solidFill>
                  <a:schemeClr val="tx1"/>
                </a:solidFill>
                <a:latin typeface="標楷體" pitchFamily="65" charset="-120"/>
                <a:ea typeface="標楷體" pitchFamily="65" charset="-120"/>
              </a:rPr>
              <a:t>        邱星豪 </a:t>
            </a:r>
            <a:r>
              <a:rPr lang="en-US" altLang="zh-TW" dirty="0" smtClean="0">
                <a:solidFill>
                  <a:schemeClr val="tx1"/>
                </a:solidFill>
                <a:latin typeface="標楷體" pitchFamily="65" charset="-120"/>
                <a:ea typeface="標楷體" pitchFamily="65" charset="-120"/>
              </a:rPr>
              <a:t>1102402003</a:t>
            </a:r>
          </a:p>
          <a:p>
            <a:r>
              <a:rPr lang="zh-TW" altLang="en-US" dirty="0" smtClean="0">
                <a:solidFill>
                  <a:schemeClr val="tx1"/>
                </a:solidFill>
                <a:latin typeface="標楷體" pitchFamily="65" charset="-120"/>
                <a:ea typeface="標楷體" pitchFamily="65" charset="-120"/>
              </a:rPr>
              <a:t>        周香綺 </a:t>
            </a:r>
            <a:r>
              <a:rPr lang="en-US" altLang="zh-TW" dirty="0" smtClean="0">
                <a:solidFill>
                  <a:schemeClr val="tx1"/>
                </a:solidFill>
                <a:latin typeface="標楷體" pitchFamily="65" charset="-120"/>
                <a:ea typeface="標楷體" pitchFamily="65" charset="-120"/>
              </a:rPr>
              <a:t>1102402006</a:t>
            </a:r>
          </a:p>
          <a:p>
            <a:r>
              <a:rPr lang="zh-TW" altLang="en-US" dirty="0" smtClean="0">
                <a:solidFill>
                  <a:schemeClr val="tx1"/>
                </a:solidFill>
                <a:latin typeface="標楷體" pitchFamily="65" charset="-120"/>
                <a:ea typeface="標楷體" pitchFamily="65" charset="-120"/>
              </a:rPr>
              <a:t>        李玉泰 </a:t>
            </a:r>
            <a:r>
              <a:rPr lang="en-US" altLang="zh-TW" dirty="0" smtClean="0">
                <a:solidFill>
                  <a:schemeClr val="tx1"/>
                </a:solidFill>
                <a:latin typeface="標楷體" pitchFamily="65" charset="-120"/>
                <a:ea typeface="標楷體" pitchFamily="65" charset="-120"/>
              </a:rPr>
              <a:t>1102402007</a:t>
            </a:r>
          </a:p>
          <a:p>
            <a:r>
              <a:rPr lang="zh-TW" altLang="en-US" dirty="0" smtClean="0">
                <a:solidFill>
                  <a:schemeClr val="tx1"/>
                </a:solidFill>
                <a:latin typeface="標楷體" pitchFamily="65" charset="-120"/>
                <a:ea typeface="標楷體" pitchFamily="65" charset="-120"/>
              </a:rPr>
              <a:t>        陳育瑩 </a:t>
            </a:r>
            <a:r>
              <a:rPr lang="en-US" altLang="zh-TW" dirty="0" smtClean="0">
                <a:solidFill>
                  <a:schemeClr val="tx1"/>
                </a:solidFill>
                <a:latin typeface="標楷體" pitchFamily="65" charset="-120"/>
                <a:ea typeface="標楷體" pitchFamily="65" charset="-120"/>
              </a:rPr>
              <a:t>1102402010</a:t>
            </a:r>
          </a:p>
          <a:p>
            <a:r>
              <a:rPr lang="zh-TW" altLang="en-US" dirty="0" smtClean="0">
                <a:solidFill>
                  <a:schemeClr val="tx1"/>
                </a:solidFill>
                <a:latin typeface="標楷體" pitchFamily="65" charset="-120"/>
                <a:ea typeface="標楷體" pitchFamily="65" charset="-120"/>
              </a:rPr>
              <a:t>        王育慈 </a:t>
            </a:r>
            <a:r>
              <a:rPr lang="en-US" altLang="zh-TW" dirty="0" smtClean="0">
                <a:solidFill>
                  <a:schemeClr val="tx1"/>
                </a:solidFill>
                <a:latin typeface="標楷體" pitchFamily="65" charset="-120"/>
                <a:ea typeface="標楷體" pitchFamily="65" charset="-120"/>
              </a:rPr>
              <a:t>1102402023</a:t>
            </a:r>
          </a:p>
          <a:p>
            <a:r>
              <a:rPr lang="zh-TW" altLang="en-US" dirty="0" smtClean="0">
                <a:solidFill>
                  <a:schemeClr val="tx1"/>
                </a:solidFill>
                <a:latin typeface="標楷體" pitchFamily="65" charset="-120"/>
                <a:ea typeface="標楷體" pitchFamily="65" charset="-120"/>
              </a:rPr>
              <a:t>        呂之怡 </a:t>
            </a:r>
            <a:r>
              <a:rPr lang="en-US" altLang="zh-TW" dirty="0" smtClean="0">
                <a:solidFill>
                  <a:schemeClr val="tx1"/>
                </a:solidFill>
                <a:latin typeface="標楷體" pitchFamily="65" charset="-120"/>
                <a:ea typeface="標楷體" pitchFamily="65" charset="-120"/>
              </a:rPr>
              <a:t>1102402044</a:t>
            </a:r>
          </a:p>
          <a:p>
            <a:endParaRPr lang="en-US" altLang="zh-TW" dirty="0" smtClean="0">
              <a:latin typeface="標楷體" pitchFamily="65" charset="-120"/>
              <a:ea typeface="標楷體" pitchFamily="65" charset="-120"/>
            </a:endParaRPr>
          </a:p>
          <a:p>
            <a:r>
              <a:rPr lang="zh-TW" altLang="en-US" dirty="0" smtClean="0">
                <a:solidFill>
                  <a:schemeClr val="tx1"/>
                </a:solidFill>
                <a:latin typeface="標楷體" pitchFamily="65" charset="-120"/>
                <a:ea typeface="標楷體" pitchFamily="65" charset="-120"/>
              </a:rPr>
              <a:t>指導老師 </a:t>
            </a:r>
            <a:r>
              <a:rPr lang="en-US" altLang="zh-TW" dirty="0" smtClean="0">
                <a:solidFill>
                  <a:schemeClr val="tx1"/>
                </a:solidFill>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zh-TW" altLang="en-US" dirty="0" smtClean="0">
                <a:solidFill>
                  <a:schemeClr val="tx1"/>
                </a:solidFill>
                <a:latin typeface="標楷體" pitchFamily="65" charset="-120"/>
                <a:ea typeface="標楷體" pitchFamily="65" charset="-120"/>
              </a:rPr>
              <a:t>譚峻濱 老師</a:t>
            </a:r>
            <a:endParaRPr lang="en-US" altLang="zh-TW" dirty="0" smtClean="0">
              <a:solidFill>
                <a:schemeClr val="tx1"/>
              </a:solidFill>
              <a:latin typeface="標楷體" pitchFamily="65" charset="-120"/>
              <a:ea typeface="標楷體" pitchFamily="65" charset="-120"/>
            </a:endParaRPr>
          </a:p>
          <a:p>
            <a:r>
              <a:rPr lang="zh-TW" altLang="en-US" dirty="0" smtClean="0"/>
              <a:t>           </a:t>
            </a:r>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0"/>
            <a:ext cx="8229600" cy="1143000"/>
          </a:xfrm>
        </p:spPr>
        <p:txBody>
          <a:bodyPr/>
          <a:lstStyle/>
          <a:p>
            <a:r>
              <a:rPr lang="en-US" altLang="zh-TW" b="1" dirty="0" smtClean="0">
                <a:latin typeface="Times New Roman" pitchFamily="18" charset="0"/>
                <a:cs typeface="Times New Roman" pitchFamily="18" charset="0"/>
              </a:rPr>
              <a:t>ESP learner’s Interactivity </a:t>
            </a:r>
            <a:endParaRPr lang="zh-TW" altLang="en-US" dirty="0"/>
          </a:p>
        </p:txBody>
      </p:sp>
      <p:sp>
        <p:nvSpPr>
          <p:cNvPr id="3" name="內容版面配置區 2"/>
          <p:cNvSpPr>
            <a:spLocks noGrp="1"/>
          </p:cNvSpPr>
          <p:nvPr>
            <p:ph idx="1"/>
          </p:nvPr>
        </p:nvSpPr>
        <p:spPr>
          <a:xfrm>
            <a:off x="457200" y="1196752"/>
            <a:ext cx="8229600" cy="5040560"/>
          </a:xfrm>
        </p:spPr>
        <p:txBody>
          <a:bodyPr>
            <a:noAutofit/>
          </a:bodyPr>
          <a:lstStyle/>
          <a:p>
            <a:pPr algn="just"/>
            <a:r>
              <a:rPr lang="en-US" altLang="zh-TW" sz="2400" dirty="0" smtClean="0">
                <a:latin typeface="Times New Roman" pitchFamily="18" charset="0"/>
                <a:cs typeface="Times New Roman" pitchFamily="18" charset="0"/>
              </a:rPr>
              <a:t>Through sharing and creating information, people maintain and establish interpersonal relationships with each other (</a:t>
            </a:r>
            <a:r>
              <a:rPr lang="en-US" altLang="zh-TW" sz="2400" dirty="0" err="1" smtClean="0">
                <a:latin typeface="Times New Roman" pitchFamily="18" charset="0"/>
                <a:cs typeface="Times New Roman" pitchFamily="18" charset="0"/>
              </a:rPr>
              <a:t>Kietzmann</a:t>
            </a:r>
            <a:r>
              <a:rPr lang="en-US" altLang="zh-TW" sz="2400" dirty="0" smtClean="0">
                <a:latin typeface="Times New Roman" pitchFamily="18" charset="0"/>
                <a:cs typeface="Times New Roman" pitchFamily="18" charset="0"/>
              </a:rPr>
              <a:t>, </a:t>
            </a:r>
            <a:r>
              <a:rPr lang="en-US" altLang="zh-TW" sz="2400" dirty="0" err="1" smtClean="0">
                <a:latin typeface="Times New Roman" pitchFamily="18" charset="0"/>
                <a:cs typeface="Times New Roman" pitchFamily="18" charset="0"/>
              </a:rPr>
              <a:t>Hermkens</a:t>
            </a:r>
            <a:r>
              <a:rPr lang="en-US" altLang="zh-TW" sz="2400" dirty="0" smtClean="0">
                <a:latin typeface="Times New Roman" pitchFamily="18" charset="0"/>
                <a:cs typeface="Times New Roman" pitchFamily="18" charset="0"/>
              </a:rPr>
              <a:t>, McCarthy, &amp;Silvestre, 2011). </a:t>
            </a:r>
            <a:endParaRPr lang="zh-TW" altLang="zh-TW" sz="2400" dirty="0" smtClean="0">
              <a:latin typeface="Times New Roman" pitchFamily="18" charset="0"/>
              <a:cs typeface="Times New Roman" pitchFamily="18" charset="0"/>
            </a:endParaRPr>
          </a:p>
          <a:p>
            <a:pPr algn="just"/>
            <a:endParaRPr lang="zh-TW" altLang="zh-TW" sz="2400" dirty="0" smtClean="0">
              <a:latin typeface="Times New Roman" pitchFamily="18" charset="0"/>
              <a:cs typeface="Times New Roman" pitchFamily="18" charset="0"/>
            </a:endParaRPr>
          </a:p>
          <a:p>
            <a:pPr algn="just"/>
            <a:r>
              <a:rPr lang="en-US" altLang="zh-TW" sz="2400" dirty="0" smtClean="0">
                <a:latin typeface="Times New Roman" pitchFamily="18" charset="0"/>
                <a:cs typeface="Times New Roman" pitchFamily="18" charset="0"/>
              </a:rPr>
              <a:t>The interactivity of social media is the most important thing when it was designed (Ariel &amp; </a:t>
            </a:r>
            <a:r>
              <a:rPr lang="en-US" altLang="zh-TW" sz="2400" dirty="0" err="1" smtClean="0">
                <a:latin typeface="Times New Roman" pitchFamily="18" charset="0"/>
                <a:cs typeface="Times New Roman" pitchFamily="18" charset="0"/>
              </a:rPr>
              <a:t>Avidar</a:t>
            </a:r>
            <a:r>
              <a:rPr lang="en-US" altLang="zh-TW" sz="2400" dirty="0" smtClean="0">
                <a:latin typeface="Times New Roman" pitchFamily="18" charset="0"/>
                <a:cs typeface="Times New Roman" pitchFamily="18" charset="0"/>
              </a:rPr>
              <a:t>, 2015; Jiang, Chan, Tan, &amp;Chua, 2010). </a:t>
            </a:r>
            <a:endParaRPr lang="zh-TW" altLang="zh-TW" sz="2400" dirty="0" smtClean="0">
              <a:latin typeface="Times New Roman" pitchFamily="18" charset="0"/>
              <a:cs typeface="Times New Roman" pitchFamily="18" charset="0"/>
            </a:endParaRPr>
          </a:p>
          <a:p>
            <a:pPr algn="just"/>
            <a:endParaRPr lang="zh-TW" altLang="zh-TW" sz="2400" dirty="0" smtClean="0">
              <a:latin typeface="Times New Roman" pitchFamily="18" charset="0"/>
              <a:cs typeface="Times New Roman" pitchFamily="18" charset="0"/>
            </a:endParaRPr>
          </a:p>
          <a:p>
            <a:pPr algn="just"/>
            <a:r>
              <a:rPr lang="en-US" altLang="zh-TW" sz="2400" dirty="0" smtClean="0">
                <a:latin typeface="Times New Roman" pitchFamily="18" charset="0"/>
                <a:cs typeface="Times New Roman" pitchFamily="18" charset="0"/>
              </a:rPr>
              <a:t>The viewpoint based on cognition because it helped take in consideration community features when studying in ESP learners’ viewpoints. Combined with previous studies, this paper defines interactivity as the extent which a learner can </a:t>
            </a:r>
            <a:r>
              <a:rPr lang="en-US" altLang="zh-TW" sz="2400" dirty="0" smtClean="0">
                <a:solidFill>
                  <a:srgbClr val="FF0000"/>
                </a:solidFill>
                <a:latin typeface="Times New Roman" pitchFamily="18" charset="0"/>
                <a:cs typeface="Times New Roman" pitchFamily="18" charset="0"/>
              </a:rPr>
              <a:t>control information changes </a:t>
            </a:r>
            <a:r>
              <a:rPr lang="en-US" altLang="zh-TW" sz="2400" dirty="0" smtClean="0">
                <a:latin typeface="Times New Roman" pitchFamily="18" charset="0"/>
                <a:cs typeface="Times New Roman" pitchFamily="18" charset="0"/>
              </a:rPr>
              <a:t>and </a:t>
            </a:r>
            <a:r>
              <a:rPr lang="en-US" altLang="zh-TW" sz="2400" dirty="0" smtClean="0">
                <a:solidFill>
                  <a:srgbClr val="FF0000"/>
                </a:solidFill>
                <a:latin typeface="Times New Roman" pitchFamily="18" charset="0"/>
                <a:cs typeface="Times New Roman" pitchFamily="18" charset="0"/>
              </a:rPr>
              <a:t>connect with others</a:t>
            </a:r>
            <a:r>
              <a:rPr lang="en-US" altLang="zh-TW" sz="2400" dirty="0" smtClean="0">
                <a:latin typeface="Times New Roman" pitchFamily="18" charset="0"/>
                <a:cs typeface="Times New Roman" pitchFamily="18" charset="0"/>
              </a:rPr>
              <a:t>.</a:t>
            </a:r>
            <a:endParaRPr lang="zh-TW" altLang="zh-TW" sz="2400" dirty="0" smtClean="0">
              <a:latin typeface="Times New Roman" pitchFamily="18" charset="0"/>
              <a:cs typeface="Times New Roman" pitchFamily="18" charset="0"/>
            </a:endParaRPr>
          </a:p>
          <a:p>
            <a:endParaRPr lang="zh-TW" alt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en-US" altLang="zh-TW" b="1" dirty="0" smtClean="0">
                <a:latin typeface="Times New Roman" pitchFamily="18" charset="0"/>
                <a:cs typeface="Times New Roman" pitchFamily="18" charset="0"/>
              </a:rPr>
              <a:t>Using social media to help foreign language learners </a:t>
            </a:r>
            <a:endParaRPr lang="zh-TW" altLang="en-US" b="1" dirty="0">
              <a:latin typeface="Times New Roman" pitchFamily="18" charset="0"/>
              <a:cs typeface="Times New Roman" pitchFamily="18" charset="0"/>
            </a:endParaRPr>
          </a:p>
        </p:txBody>
      </p:sp>
      <p:sp>
        <p:nvSpPr>
          <p:cNvPr id="3" name="內容版面配置區 2"/>
          <p:cNvSpPr>
            <a:spLocks noGrp="1"/>
          </p:cNvSpPr>
          <p:nvPr>
            <p:ph idx="1"/>
          </p:nvPr>
        </p:nvSpPr>
        <p:spPr>
          <a:xfrm>
            <a:off x="683568" y="2708920"/>
            <a:ext cx="8229600" cy="2088232"/>
          </a:xfrm>
        </p:spPr>
        <p:txBody>
          <a:bodyPr/>
          <a:lstStyle/>
          <a:p>
            <a:r>
              <a:rPr lang="en-US" altLang="zh-TW" dirty="0" smtClean="0">
                <a:latin typeface="Times New Roman" pitchFamily="18" charset="0"/>
                <a:cs typeface="Times New Roman" pitchFamily="18" charset="0"/>
              </a:rPr>
              <a:t>Performance expectations</a:t>
            </a:r>
          </a:p>
          <a:p>
            <a:r>
              <a:rPr lang="en-US" altLang="zh-TW" dirty="0" smtClean="0">
                <a:latin typeface="Times New Roman" pitchFamily="18" charset="0"/>
                <a:cs typeface="Times New Roman" pitchFamily="18" charset="0"/>
              </a:rPr>
              <a:t>Effort expectancy</a:t>
            </a:r>
          </a:p>
          <a:p>
            <a:r>
              <a:rPr lang="en-US" altLang="zh-TW" dirty="0" smtClean="0">
                <a:latin typeface="Times New Roman" pitchFamily="18" charset="0"/>
                <a:cs typeface="Times New Roman" pitchFamily="18" charset="0"/>
              </a:rPr>
              <a:t>Social influence</a:t>
            </a:r>
          </a:p>
          <a:p>
            <a:endParaRPr lang="en-US" altLang="zh-TW" sz="1400" dirty="0" smtClean="0">
              <a:latin typeface="Times New Roman" pitchFamily="18" charset="0"/>
              <a:cs typeface="Times New Roman" pitchFamily="18" charset="0"/>
            </a:endParaRPr>
          </a:p>
        </p:txBody>
      </p:sp>
      <p:sp>
        <p:nvSpPr>
          <p:cNvPr id="4" name="文字方塊 3"/>
          <p:cNvSpPr txBox="1"/>
          <p:nvPr/>
        </p:nvSpPr>
        <p:spPr>
          <a:xfrm>
            <a:off x="179512" y="4869160"/>
            <a:ext cx="8964488" cy="1077218"/>
          </a:xfrm>
          <a:prstGeom prst="rect">
            <a:avLst/>
          </a:prstGeom>
          <a:noFill/>
        </p:spPr>
        <p:txBody>
          <a:bodyPr wrap="square" rtlCol="0">
            <a:spAutoFit/>
          </a:bodyPr>
          <a:lstStyle/>
          <a:p>
            <a:pPr>
              <a:buNone/>
            </a:pPr>
            <a:r>
              <a:rPr lang="en-US" altLang="zh-TW" sz="3200" dirty="0" smtClean="0">
                <a:latin typeface="Times New Roman" pitchFamily="18" charset="0"/>
                <a:cs typeface="Times New Roman" pitchFamily="18" charset="0"/>
              </a:rPr>
              <a:t>They will effects on </a:t>
            </a:r>
            <a:r>
              <a:rPr lang="en-US" altLang="zh-TW" sz="3200" dirty="0" smtClean="0">
                <a:solidFill>
                  <a:srgbClr val="FF0000"/>
                </a:solidFill>
                <a:latin typeface="Times New Roman" pitchFamily="18" charset="0"/>
                <a:cs typeface="Times New Roman" pitchFamily="18" charset="0"/>
              </a:rPr>
              <a:t>behavior intentions </a:t>
            </a:r>
            <a:r>
              <a:rPr lang="en-US" altLang="zh-TW" sz="3200" dirty="0" smtClean="0">
                <a:latin typeface="Times New Roman" pitchFamily="18" charset="0"/>
                <a:cs typeface="Times New Roman" pitchFamily="18" charset="0"/>
              </a:rPr>
              <a:t>and </a:t>
            </a:r>
            <a:r>
              <a:rPr lang="en-US" altLang="zh-TW" sz="3200" dirty="0" smtClean="0">
                <a:solidFill>
                  <a:srgbClr val="FF0000"/>
                </a:solidFill>
                <a:latin typeface="Times New Roman" pitchFamily="18" charset="0"/>
                <a:cs typeface="Times New Roman" pitchFamily="18" charset="0"/>
              </a:rPr>
              <a:t>facilitating conditions</a:t>
            </a:r>
            <a:r>
              <a:rPr lang="en-US" altLang="zh-TW" sz="3200" dirty="0" smtClean="0">
                <a:latin typeface="Times New Roman" pitchFamily="18" charset="0"/>
                <a:cs typeface="Times New Roman" pitchFamily="18" charset="0"/>
              </a:rPr>
              <a:t> to Taiwanese college students.</a:t>
            </a:r>
            <a:endParaRPr lang="zh-TW" altLang="en-US" sz="3200" dirty="0">
              <a:latin typeface="Times New Roman" pitchFamily="18" charset="0"/>
              <a:cs typeface="Times New Roman" pitchFamily="18" charset="0"/>
            </a:endParaRPr>
          </a:p>
        </p:txBody>
      </p:sp>
      <p:sp>
        <p:nvSpPr>
          <p:cNvPr id="5" name="文字方塊 4"/>
          <p:cNvSpPr txBox="1"/>
          <p:nvPr/>
        </p:nvSpPr>
        <p:spPr>
          <a:xfrm>
            <a:off x="179512" y="1916832"/>
            <a:ext cx="5112568" cy="523220"/>
          </a:xfrm>
          <a:prstGeom prst="rect">
            <a:avLst/>
          </a:prstGeom>
          <a:noFill/>
        </p:spPr>
        <p:txBody>
          <a:bodyPr wrap="square" rtlCol="0">
            <a:spAutoFit/>
          </a:bodyPr>
          <a:lstStyle/>
          <a:p>
            <a:r>
              <a:rPr lang="en-US" altLang="zh-TW" sz="2800" dirty="0" smtClean="0">
                <a:latin typeface="Times New Roman" pitchFamily="18" charset="0"/>
                <a:cs typeface="Times New Roman" pitchFamily="18" charset="0"/>
              </a:rPr>
              <a:t>Using English E-learning websites</a:t>
            </a:r>
            <a:endParaRPr lang="zh-TW" altLang="en-US" sz="2800" dirty="0">
              <a:latin typeface="Times New Roman" pitchFamily="18" charset="0"/>
              <a:cs typeface="Times New Roman" pitchFamily="18" charset="0"/>
            </a:endParaRPr>
          </a:p>
        </p:txBody>
      </p:sp>
      <p:pic>
        <p:nvPicPr>
          <p:cNvPr id="6" name="圖片 5" descr="social media.png"/>
          <p:cNvPicPr>
            <a:picLocks noChangeAspect="1"/>
          </p:cNvPicPr>
          <p:nvPr/>
        </p:nvPicPr>
        <p:blipFill>
          <a:blip r:embed="rId2" cstate="print"/>
          <a:stretch>
            <a:fillRect/>
          </a:stretch>
        </p:blipFill>
        <p:spPr>
          <a:xfrm>
            <a:off x="1043608" y="980728"/>
            <a:ext cx="7200800" cy="5229200"/>
          </a:xfrm>
          <a:prstGeom prst="rect">
            <a:avLst/>
          </a:prstGeom>
        </p:spPr>
      </p:pic>
      <p:pic>
        <p:nvPicPr>
          <p:cNvPr id="307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27984" y="2132856"/>
            <a:ext cx="1656184" cy="1735050"/>
          </a:xfrm>
          <a:prstGeom prst="rect">
            <a:avLst/>
          </a:prstGeom>
          <a:noFill/>
          <a:ln w="9525">
            <a:noFill/>
            <a:miter lim="800000"/>
            <a:headEnd/>
            <a:tailEnd/>
          </a:ln>
          <a:effectLst>
            <a:outerShdw blurRad="50800" dist="50800" dir="5400000" algn="ctr" rotWithShape="0">
              <a:srgbClr val="00000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0.10625 0.13333 L 0.08281 -0.11597 " pathEditMode="relative" rAng="0" ptsTypes="AA">
                                      <p:cBhvr>
                                        <p:cTn id="6" dur="2000" fill="hold"/>
                                        <p:tgtEl>
                                          <p:spTgt spid="3075"/>
                                        </p:tgtEl>
                                        <p:attrNameLst>
                                          <p:attrName>ppt_x</p:attrName>
                                          <p:attrName>ppt_y</p:attrName>
                                        </p:attrNameLst>
                                      </p:cBhvr>
                                      <p:rCtr x="9400" y="-12500"/>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2000"/>
                                        <p:tgtEl>
                                          <p:spTgt spid="6"/>
                                        </p:tgtEl>
                                      </p:cBhvr>
                                    </p:animEffect>
                                    <p:set>
                                      <p:cBhvr>
                                        <p:cTn id="11" dur="1" fill="hold">
                                          <p:stCondLst>
                                            <p:cond delay="1999"/>
                                          </p:stCondLst>
                                        </p:cTn>
                                        <p:tgtEl>
                                          <p:spTgt spid="6"/>
                                        </p:tgtEl>
                                        <p:attrNameLst>
                                          <p:attrName>style.visibility</p:attrName>
                                        </p:attrNameLst>
                                      </p:cBhvr>
                                      <p:to>
                                        <p:strVal val="hidden"/>
                                      </p:to>
                                    </p:set>
                                  </p:childTnLst>
                                </p:cTn>
                              </p:par>
                              <p:par>
                                <p:cTn id="12" presetID="4" presetClass="exit" presetSubtype="16" fill="hold" nodeType="withEffect">
                                  <p:stCondLst>
                                    <p:cond delay="0"/>
                                  </p:stCondLst>
                                  <p:childTnLst>
                                    <p:animEffect transition="out" filter="box(in)">
                                      <p:cBhvr>
                                        <p:cTn id="13" dur="500"/>
                                        <p:tgtEl>
                                          <p:spTgt spid="3075"/>
                                        </p:tgtEl>
                                      </p:cBhvr>
                                    </p:animEffect>
                                    <p:set>
                                      <p:cBhvr>
                                        <p:cTn id="14" dur="1" fill="hold">
                                          <p:stCondLst>
                                            <p:cond delay="499"/>
                                          </p:stCondLst>
                                        </p:cTn>
                                        <p:tgtEl>
                                          <p:spTgt spid="30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04664"/>
            <a:ext cx="8229600" cy="1143000"/>
          </a:xfrm>
        </p:spPr>
        <p:txBody>
          <a:bodyPr>
            <a:noAutofit/>
          </a:bodyPr>
          <a:lstStyle/>
          <a:p>
            <a:r>
              <a:rPr lang="en-US" altLang="zh-TW" sz="3600" b="1" dirty="0" smtClean="0">
                <a:latin typeface="Times New Roman" pitchFamily="18" charset="0"/>
                <a:cs typeface="Times New Roman" pitchFamily="18" charset="0"/>
              </a:rPr>
              <a:t>Advantages of  utilizing technology to help learning</a:t>
            </a:r>
            <a:endParaRPr lang="zh-TW" altLang="en-US" sz="3600" b="1" dirty="0">
              <a:latin typeface="Times New Roman" pitchFamily="18" charset="0"/>
              <a:cs typeface="Times New Roman" pitchFamily="18" charset="0"/>
            </a:endParaRPr>
          </a:p>
        </p:txBody>
      </p:sp>
      <p:sp>
        <p:nvSpPr>
          <p:cNvPr id="4" name="內容版面配置區 2"/>
          <p:cNvSpPr>
            <a:spLocks noGrp="1"/>
          </p:cNvSpPr>
          <p:nvPr>
            <p:ph idx="1"/>
          </p:nvPr>
        </p:nvSpPr>
        <p:spPr>
          <a:xfrm>
            <a:off x="467544" y="1700808"/>
            <a:ext cx="8229600" cy="4525963"/>
          </a:xfrm>
        </p:spPr>
        <p:txBody>
          <a:bodyPr>
            <a:noAutofit/>
          </a:bodyPr>
          <a:lstStyle/>
          <a:p>
            <a:pPr algn="just"/>
            <a:r>
              <a:rPr lang="en-US" altLang="zh-TW" sz="2800" dirty="0" smtClean="0">
                <a:latin typeface="Times New Roman" pitchFamily="18" charset="0"/>
                <a:cs typeface="Times New Roman" pitchFamily="18" charset="0"/>
              </a:rPr>
              <a:t>In a foreign language learning class, structured web –based discussion is beneficial both to </a:t>
            </a:r>
            <a:r>
              <a:rPr lang="en-US" altLang="zh-TW" sz="2800" dirty="0" smtClean="0">
                <a:solidFill>
                  <a:srgbClr val="FF0000"/>
                </a:solidFill>
                <a:latin typeface="Times New Roman" pitchFamily="18" charset="0"/>
                <a:cs typeface="Times New Roman" pitchFamily="18" charset="0"/>
              </a:rPr>
              <a:t>students’ language production </a:t>
            </a:r>
            <a:r>
              <a:rPr lang="en-US" altLang="zh-TW" sz="2800" dirty="0" smtClean="0">
                <a:latin typeface="Times New Roman" pitchFamily="18" charset="0"/>
                <a:cs typeface="Times New Roman" pitchFamily="18" charset="0"/>
              </a:rPr>
              <a:t>and </a:t>
            </a:r>
            <a:r>
              <a:rPr lang="en-US" altLang="zh-TW" sz="2800" dirty="0" smtClean="0">
                <a:solidFill>
                  <a:srgbClr val="FF0000"/>
                </a:solidFill>
                <a:latin typeface="Times New Roman" pitchFamily="18" charset="0"/>
                <a:cs typeface="Times New Roman" pitchFamily="18" charset="0"/>
              </a:rPr>
              <a:t>their application of cognitive skills </a:t>
            </a:r>
            <a:r>
              <a:rPr lang="en-US" altLang="zh-TW" sz="2800" dirty="0" smtClean="0">
                <a:latin typeface="Times New Roman" pitchFamily="18" charset="0"/>
                <a:cs typeface="Times New Roman" pitchFamily="18" charset="0"/>
              </a:rPr>
              <a:t>(Chang 2013). </a:t>
            </a:r>
          </a:p>
          <a:p>
            <a:pPr algn="just"/>
            <a:endParaRPr lang="en-US" altLang="zh-TW" sz="2800" dirty="0" smtClean="0">
              <a:latin typeface="Times New Roman" pitchFamily="18" charset="0"/>
              <a:cs typeface="Times New Roman" pitchFamily="18" charset="0"/>
            </a:endParaRPr>
          </a:p>
          <a:p>
            <a:pPr algn="just"/>
            <a:r>
              <a:rPr lang="en-US" altLang="zh-TW" sz="2800" dirty="0" smtClean="0">
                <a:latin typeface="Times New Roman" pitchFamily="18" charset="0"/>
                <a:cs typeface="Times New Roman" pitchFamily="18" charset="0"/>
              </a:rPr>
              <a:t>Students learning within a web-based environment with self-regulated learning strategies became more </a:t>
            </a:r>
            <a:r>
              <a:rPr lang="en-US" altLang="zh-TW" sz="2800" dirty="0" smtClean="0">
                <a:solidFill>
                  <a:srgbClr val="FF0000"/>
                </a:solidFill>
                <a:latin typeface="Times New Roman" pitchFamily="18" charset="0"/>
                <a:cs typeface="Times New Roman" pitchFamily="18" charset="0"/>
              </a:rPr>
              <a:t>responsible for their own learning</a:t>
            </a:r>
            <a:r>
              <a:rPr lang="en-US" altLang="zh-TW" sz="2800" dirty="0" smtClean="0">
                <a:latin typeface="Times New Roman" pitchFamily="18" charset="0"/>
                <a:cs typeface="Times New Roman" pitchFamily="18" charset="0"/>
              </a:rPr>
              <a:t>, </a:t>
            </a:r>
            <a:r>
              <a:rPr lang="en-US" altLang="zh-TW" sz="2800" dirty="0" smtClean="0">
                <a:solidFill>
                  <a:srgbClr val="FF0000"/>
                </a:solidFill>
                <a:latin typeface="Times New Roman" pitchFamily="18" charset="0"/>
                <a:cs typeface="Times New Roman" pitchFamily="18" charset="0"/>
              </a:rPr>
              <a:t>more intrinsically orientated </a:t>
            </a:r>
            <a:r>
              <a:rPr lang="en-US" altLang="zh-TW" sz="2800" dirty="0" smtClean="0">
                <a:latin typeface="Times New Roman" pitchFamily="18" charset="0"/>
                <a:cs typeface="Times New Roman" pitchFamily="18" charset="0"/>
              </a:rPr>
              <a:t>and </a:t>
            </a:r>
            <a:r>
              <a:rPr lang="en-US" altLang="zh-TW" sz="2800" dirty="0" smtClean="0">
                <a:solidFill>
                  <a:srgbClr val="FF0000"/>
                </a:solidFill>
                <a:latin typeface="Times New Roman" pitchFamily="18" charset="0"/>
                <a:cs typeface="Times New Roman" pitchFamily="18" charset="0"/>
              </a:rPr>
              <a:t>more challengeable </a:t>
            </a:r>
            <a:r>
              <a:rPr lang="en-US" altLang="zh-TW" sz="2800" dirty="0" smtClean="0">
                <a:latin typeface="Times New Roman" pitchFamily="18" charset="0"/>
                <a:cs typeface="Times New Roman" pitchFamily="18" charset="0"/>
              </a:rPr>
              <a:t>(Chang 2005).</a:t>
            </a:r>
            <a:endParaRPr lang="zh-TW" alt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8334" y="963844"/>
            <a:ext cx="8172138" cy="1143000"/>
          </a:xfrm>
        </p:spPr>
        <p:txBody>
          <a:bodyPr>
            <a:noAutofit/>
          </a:bodyPr>
          <a:lstStyle/>
          <a:p>
            <a:r>
              <a:rPr lang="en-US" altLang="zh-TW" sz="8800" b="1" dirty="0" smtClean="0">
                <a:latin typeface="Times New Roman" pitchFamily="18" charset="0"/>
                <a:cs typeface="Times New Roman" pitchFamily="18" charset="0"/>
              </a:rPr>
              <a:t>Research model and hypotheses</a:t>
            </a:r>
            <a:endParaRPr lang="zh-TW" altLang="en-US" sz="7200" b="1" dirty="0"/>
          </a:p>
        </p:txBody>
      </p:sp>
      <p:pic>
        <p:nvPicPr>
          <p:cNvPr id="4" name="內容版面配置區 3" descr="AAEAAQAAAAAAAAMeAAAAJGU3NmQwOGI0LTE1YzMtNDQ5Yi1hZDgwLWQ1MTI2MzRiOWJkYg.jpg"/>
          <p:cNvPicPr>
            <a:picLocks noGrp="1" noChangeAspect="1"/>
          </p:cNvPicPr>
          <p:nvPr>
            <p:ph idx="1"/>
          </p:nvPr>
        </p:nvPicPr>
        <p:blipFill>
          <a:blip r:embed="rId2" cstate="print">
            <a:clrChange>
              <a:clrFrom>
                <a:srgbClr val="FFFFFF"/>
              </a:clrFrom>
              <a:clrTo>
                <a:srgbClr val="FFFFFF">
                  <a:alpha val="0"/>
                </a:srgbClr>
              </a:clrTo>
            </a:clrChange>
          </a:blip>
          <a:stretch>
            <a:fillRect/>
          </a:stretch>
        </p:blipFill>
        <p:spPr>
          <a:xfrm>
            <a:off x="755576" y="1916832"/>
            <a:ext cx="7704856" cy="5328592"/>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Grp="1" noChangeAspect="1" noChangeArrowheads="1"/>
          </p:cNvPicPr>
          <p:nvPr>
            <p:ph idx="1"/>
          </p:nvPr>
        </p:nvPicPr>
        <p:blipFill>
          <a:blip r:embed="rId2" cstate="print"/>
          <a:srcRect/>
          <a:stretch>
            <a:fillRect/>
          </a:stretch>
        </p:blipFill>
        <p:spPr bwMode="auto">
          <a:xfrm>
            <a:off x="539552" y="188640"/>
            <a:ext cx="8208912" cy="6480720"/>
          </a:xfrm>
          <a:prstGeom prst="rect">
            <a:avLst/>
          </a:prstGeom>
          <a:noFill/>
          <a:ln w="9525">
            <a:noFill/>
            <a:miter lim="800000"/>
            <a:headEnd/>
            <a:tailEnd/>
          </a:ln>
        </p:spPr>
      </p:pic>
      <p:sp>
        <p:nvSpPr>
          <p:cNvPr id="14" name="標題 1"/>
          <p:cNvSpPr txBox="1">
            <a:spLocks/>
          </p:cNvSpPr>
          <p:nvPr/>
        </p:nvSpPr>
        <p:spPr>
          <a:xfrm>
            <a:off x="251520" y="2132856"/>
            <a:ext cx="2376264" cy="1143000"/>
          </a:xfrm>
          <a:prstGeom prst="rect">
            <a:avLst/>
          </a:prstGeom>
        </p:spPr>
        <p:txBody>
          <a:bodyPr vert="horz"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0" normalizeH="0" baseline="0" noProof="0" smtClean="0">
                <a:ln>
                  <a:noFill/>
                </a:ln>
                <a:solidFill>
                  <a:schemeClr val="tx2"/>
                </a:solidFill>
                <a:effectLst/>
                <a:uLnTx/>
                <a:uFillTx/>
                <a:latin typeface="Times New Roman" pitchFamily="18" charset="0"/>
                <a:ea typeface="+mj-ea"/>
                <a:cs typeface="Times New Roman" pitchFamily="18" charset="0"/>
              </a:rPr>
              <a:t>Research model</a:t>
            </a:r>
            <a:endParaRPr kumimoji="0" lang="zh-TW" altLang="en-US" sz="4400" b="0"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pic>
        <p:nvPicPr>
          <p:cNvPr id="1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744856" y="5975446"/>
            <a:ext cx="1656184" cy="83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print"/>
          <a:srcRect/>
          <a:stretch>
            <a:fillRect/>
          </a:stretch>
        </p:blipFill>
        <p:spPr bwMode="auto">
          <a:xfrm>
            <a:off x="611560" y="404664"/>
            <a:ext cx="8064895" cy="6264696"/>
          </a:xfrm>
          <a:prstGeom prst="rect">
            <a:avLst/>
          </a:prstGeom>
          <a:noFill/>
          <a:ln w="9525">
            <a:noFill/>
            <a:miter lim="800000"/>
            <a:headEnd/>
            <a:tailEnd/>
          </a:ln>
        </p:spPr>
      </p:pic>
      <p:cxnSp>
        <p:nvCxnSpPr>
          <p:cNvPr id="6" name="直線接點 5"/>
          <p:cNvCxnSpPr/>
          <p:nvPr/>
        </p:nvCxnSpPr>
        <p:spPr>
          <a:xfrm>
            <a:off x="971600" y="2924944"/>
            <a:ext cx="5760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971600" y="3429000"/>
            <a:ext cx="576064"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971600" y="3933056"/>
            <a:ext cx="576064" cy="0"/>
          </a:xfrm>
          <a:prstGeom prst="line">
            <a:avLst/>
          </a:prstGeom>
          <a:ln w="38100">
            <a:solidFill>
              <a:srgbClr val="9933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971600" y="4437112"/>
            <a:ext cx="576064"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1691680" y="2708920"/>
            <a:ext cx="864096" cy="369332"/>
          </a:xfrm>
          <a:prstGeom prst="rect">
            <a:avLst/>
          </a:prstGeom>
          <a:noFill/>
        </p:spPr>
        <p:txBody>
          <a:bodyPr wrap="square" rtlCol="0">
            <a:spAutoFit/>
          </a:bodyPr>
          <a:lstStyle/>
          <a:p>
            <a:r>
              <a:rPr lang="en-US" altLang="zh-TW" dirty="0" smtClean="0"/>
              <a:t>H1</a:t>
            </a:r>
            <a:endParaRPr lang="zh-TW" altLang="en-US" dirty="0"/>
          </a:p>
        </p:txBody>
      </p:sp>
      <p:sp>
        <p:nvSpPr>
          <p:cNvPr id="12" name="文字方塊 11"/>
          <p:cNvSpPr txBox="1"/>
          <p:nvPr/>
        </p:nvSpPr>
        <p:spPr>
          <a:xfrm>
            <a:off x="1691680" y="3212976"/>
            <a:ext cx="864096" cy="369332"/>
          </a:xfrm>
          <a:prstGeom prst="rect">
            <a:avLst/>
          </a:prstGeom>
          <a:noFill/>
        </p:spPr>
        <p:txBody>
          <a:bodyPr wrap="square" rtlCol="0">
            <a:spAutoFit/>
          </a:bodyPr>
          <a:lstStyle/>
          <a:p>
            <a:r>
              <a:rPr lang="en-US" altLang="zh-TW" dirty="0" smtClean="0"/>
              <a:t>H2</a:t>
            </a:r>
            <a:endParaRPr lang="zh-TW" altLang="en-US" dirty="0"/>
          </a:p>
        </p:txBody>
      </p:sp>
      <p:sp>
        <p:nvSpPr>
          <p:cNvPr id="13" name="文字方塊 12"/>
          <p:cNvSpPr txBox="1"/>
          <p:nvPr/>
        </p:nvSpPr>
        <p:spPr>
          <a:xfrm>
            <a:off x="1691680" y="3717032"/>
            <a:ext cx="864096" cy="369332"/>
          </a:xfrm>
          <a:prstGeom prst="rect">
            <a:avLst/>
          </a:prstGeom>
          <a:noFill/>
        </p:spPr>
        <p:txBody>
          <a:bodyPr wrap="square" rtlCol="0">
            <a:spAutoFit/>
          </a:bodyPr>
          <a:lstStyle/>
          <a:p>
            <a:r>
              <a:rPr lang="en-US" altLang="zh-TW" dirty="0" smtClean="0"/>
              <a:t>H3</a:t>
            </a:r>
            <a:endParaRPr lang="zh-TW" altLang="en-US" dirty="0"/>
          </a:p>
        </p:txBody>
      </p:sp>
      <p:sp>
        <p:nvSpPr>
          <p:cNvPr id="14" name="文字方塊 13"/>
          <p:cNvSpPr txBox="1"/>
          <p:nvPr/>
        </p:nvSpPr>
        <p:spPr>
          <a:xfrm>
            <a:off x="1691680" y="4221088"/>
            <a:ext cx="864096" cy="369332"/>
          </a:xfrm>
          <a:prstGeom prst="rect">
            <a:avLst/>
          </a:prstGeom>
          <a:noFill/>
        </p:spPr>
        <p:txBody>
          <a:bodyPr wrap="square" rtlCol="0">
            <a:spAutoFit/>
          </a:bodyPr>
          <a:lstStyle/>
          <a:p>
            <a:r>
              <a:rPr lang="en-US" altLang="zh-TW" dirty="0" smtClean="0"/>
              <a:t>H4</a:t>
            </a:r>
            <a:endParaRPr lang="zh-TW" altLang="en-US" dirty="0"/>
          </a:p>
        </p:txBody>
      </p:sp>
      <p:pic>
        <p:nvPicPr>
          <p:cNvPr id="1029" name="Picture 5"/>
          <p:cNvPicPr>
            <a:picLocks noChangeAspect="1" noChangeArrowheads="1"/>
          </p:cNvPicPr>
          <p:nvPr/>
        </p:nvPicPr>
        <p:blipFill>
          <a:blip r:embed="rId3" cstate="print"/>
          <a:srcRect/>
          <a:stretch>
            <a:fillRect/>
          </a:stretch>
        </p:blipFill>
        <p:spPr bwMode="auto">
          <a:xfrm>
            <a:off x="5796136" y="692696"/>
            <a:ext cx="2448272" cy="805433"/>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1226812" y="5772444"/>
            <a:ext cx="1009650" cy="276225"/>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a:stretch>
            <a:fillRect/>
          </a:stretch>
        </p:blipFill>
        <p:spPr bwMode="auto">
          <a:xfrm>
            <a:off x="1570264" y="5826987"/>
            <a:ext cx="647700" cy="180975"/>
          </a:xfrm>
          <a:prstGeom prst="rect">
            <a:avLst/>
          </a:prstGeom>
          <a:noFill/>
          <a:ln w="9525">
            <a:noFill/>
            <a:miter lim="800000"/>
            <a:headEnd/>
            <a:tailEnd/>
          </a:ln>
        </p:spPr>
      </p:pic>
      <p:pic>
        <p:nvPicPr>
          <p:cNvPr id="3075" name="Picture 3"/>
          <p:cNvPicPr>
            <a:picLocks noChangeAspect="1" noChangeArrowheads="1"/>
          </p:cNvPicPr>
          <p:nvPr/>
        </p:nvPicPr>
        <p:blipFill>
          <a:blip r:embed="rId6" cstate="print"/>
          <a:srcRect/>
          <a:stretch>
            <a:fillRect/>
          </a:stretch>
        </p:blipFill>
        <p:spPr bwMode="auto">
          <a:xfrm>
            <a:off x="3461547" y="4884012"/>
            <a:ext cx="764904" cy="273180"/>
          </a:xfrm>
          <a:prstGeom prst="rect">
            <a:avLst/>
          </a:prstGeom>
          <a:noFill/>
          <a:ln w="9525">
            <a:noFill/>
            <a:miter lim="800000"/>
            <a:headEnd/>
            <a:tailEnd/>
          </a:ln>
        </p:spPr>
      </p:pic>
      <p:pic>
        <p:nvPicPr>
          <p:cNvPr id="3076" name="Picture 4"/>
          <p:cNvPicPr>
            <a:picLocks noChangeAspect="1" noChangeArrowheads="1"/>
          </p:cNvPicPr>
          <p:nvPr/>
        </p:nvPicPr>
        <p:blipFill>
          <a:blip r:embed="rId7" cstate="print"/>
          <a:srcRect/>
          <a:stretch>
            <a:fillRect/>
          </a:stretch>
        </p:blipFill>
        <p:spPr bwMode="auto">
          <a:xfrm>
            <a:off x="7474295" y="4867413"/>
            <a:ext cx="689992" cy="2271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Grp="1" noChangeAspect="1" noChangeArrowheads="1"/>
          </p:cNvPicPr>
          <p:nvPr>
            <p:ph idx="1"/>
          </p:nvPr>
        </p:nvPicPr>
        <p:blipFill>
          <a:blip r:embed="rId2" cstate="print"/>
          <a:srcRect/>
          <a:stretch>
            <a:fillRect/>
          </a:stretch>
        </p:blipFill>
        <p:spPr bwMode="auto">
          <a:xfrm>
            <a:off x="683568" y="260648"/>
            <a:ext cx="7992888" cy="6290699"/>
          </a:xfrm>
          <a:prstGeom prst="rect">
            <a:avLst/>
          </a:prstGeom>
          <a:noFill/>
          <a:ln w="9525">
            <a:noFill/>
            <a:miter lim="800000"/>
            <a:headEnd/>
            <a:tailEnd/>
          </a:ln>
        </p:spPr>
      </p:pic>
      <p:cxnSp>
        <p:nvCxnSpPr>
          <p:cNvPr id="7" name="直線接點 6"/>
          <p:cNvCxnSpPr/>
          <p:nvPr/>
        </p:nvCxnSpPr>
        <p:spPr>
          <a:xfrm>
            <a:off x="1043608" y="3356992"/>
            <a:ext cx="57606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043608" y="3789040"/>
            <a:ext cx="576064"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1043608" y="4221088"/>
            <a:ext cx="576064"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1763688" y="3140968"/>
            <a:ext cx="864096" cy="369332"/>
          </a:xfrm>
          <a:prstGeom prst="rect">
            <a:avLst/>
          </a:prstGeom>
          <a:noFill/>
        </p:spPr>
        <p:txBody>
          <a:bodyPr wrap="square" rtlCol="0">
            <a:spAutoFit/>
          </a:bodyPr>
          <a:lstStyle/>
          <a:p>
            <a:r>
              <a:rPr lang="en-US" altLang="zh-TW" dirty="0" smtClean="0"/>
              <a:t>H5</a:t>
            </a:r>
            <a:endParaRPr lang="zh-TW" altLang="en-US" dirty="0"/>
          </a:p>
        </p:txBody>
      </p:sp>
      <p:sp>
        <p:nvSpPr>
          <p:cNvPr id="11" name="文字方塊 10"/>
          <p:cNvSpPr txBox="1"/>
          <p:nvPr/>
        </p:nvSpPr>
        <p:spPr>
          <a:xfrm>
            <a:off x="1763688" y="3573016"/>
            <a:ext cx="864096" cy="369332"/>
          </a:xfrm>
          <a:prstGeom prst="rect">
            <a:avLst/>
          </a:prstGeom>
          <a:noFill/>
        </p:spPr>
        <p:txBody>
          <a:bodyPr wrap="square" rtlCol="0">
            <a:spAutoFit/>
          </a:bodyPr>
          <a:lstStyle/>
          <a:p>
            <a:r>
              <a:rPr lang="en-US" altLang="zh-TW" dirty="0" smtClean="0"/>
              <a:t>H6</a:t>
            </a:r>
            <a:endParaRPr lang="zh-TW" altLang="en-US" dirty="0"/>
          </a:p>
        </p:txBody>
      </p:sp>
      <p:sp>
        <p:nvSpPr>
          <p:cNvPr id="12" name="文字方塊 11"/>
          <p:cNvSpPr txBox="1"/>
          <p:nvPr/>
        </p:nvSpPr>
        <p:spPr>
          <a:xfrm>
            <a:off x="1763688" y="4005064"/>
            <a:ext cx="864096" cy="369332"/>
          </a:xfrm>
          <a:prstGeom prst="rect">
            <a:avLst/>
          </a:prstGeom>
          <a:noFill/>
        </p:spPr>
        <p:txBody>
          <a:bodyPr wrap="square" rtlCol="0">
            <a:spAutoFit/>
          </a:bodyPr>
          <a:lstStyle/>
          <a:p>
            <a:r>
              <a:rPr lang="en-US" altLang="zh-TW" dirty="0" smtClean="0"/>
              <a:t>H7</a:t>
            </a:r>
            <a:endParaRPr lang="zh-TW" altLang="en-US" dirty="0"/>
          </a:p>
        </p:txBody>
      </p:sp>
      <p:pic>
        <p:nvPicPr>
          <p:cNvPr id="3074" name="Picture 2"/>
          <p:cNvPicPr>
            <a:picLocks noChangeAspect="1" noChangeArrowheads="1"/>
          </p:cNvPicPr>
          <p:nvPr/>
        </p:nvPicPr>
        <p:blipFill>
          <a:blip r:embed="rId3" cstate="print"/>
          <a:srcRect/>
          <a:stretch>
            <a:fillRect/>
          </a:stretch>
        </p:blipFill>
        <p:spPr bwMode="auto">
          <a:xfrm>
            <a:off x="1121663" y="1886631"/>
            <a:ext cx="1009650" cy="276225"/>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1115616" y="1844824"/>
            <a:ext cx="1009650" cy="276225"/>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1455854" y="1867716"/>
            <a:ext cx="628650" cy="209550"/>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3344363" y="813162"/>
            <a:ext cx="738683" cy="239573"/>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7432403" y="803467"/>
            <a:ext cx="667218" cy="201224"/>
          </a:xfrm>
          <a:prstGeom prst="rect">
            <a:avLst/>
          </a:prstGeom>
          <a:noFill/>
          <a:ln w="9525">
            <a:noFill/>
            <a:miter lim="800000"/>
            <a:headEnd/>
            <a:tailEnd/>
          </a:ln>
        </p:spPr>
      </p:pic>
      <p:pic>
        <p:nvPicPr>
          <p:cNvPr id="2053" name="Picture 5"/>
          <p:cNvPicPr>
            <a:picLocks noChangeAspect="1" noChangeArrowheads="1"/>
          </p:cNvPicPr>
          <p:nvPr/>
        </p:nvPicPr>
        <p:blipFill>
          <a:blip r:embed="rId7" cstate="print"/>
          <a:srcRect/>
          <a:stretch>
            <a:fillRect/>
          </a:stretch>
        </p:blipFill>
        <p:spPr bwMode="auto">
          <a:xfrm>
            <a:off x="5749672" y="5125132"/>
            <a:ext cx="729506" cy="217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683568" y="332656"/>
            <a:ext cx="7704856" cy="6192688"/>
          </a:xfrm>
          <a:prstGeom prst="rect">
            <a:avLst/>
          </a:prstGeom>
          <a:noFill/>
          <a:ln w="9525">
            <a:noFill/>
            <a:miter lim="800000"/>
            <a:headEnd/>
            <a:tailEnd/>
          </a:ln>
        </p:spPr>
      </p:pic>
      <p:cxnSp>
        <p:nvCxnSpPr>
          <p:cNvPr id="5" name="直線接點 4"/>
          <p:cNvCxnSpPr/>
          <p:nvPr/>
        </p:nvCxnSpPr>
        <p:spPr>
          <a:xfrm>
            <a:off x="971600" y="3212976"/>
            <a:ext cx="57606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971600" y="3717032"/>
            <a:ext cx="5760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1691680" y="3068960"/>
            <a:ext cx="864096" cy="369332"/>
          </a:xfrm>
          <a:prstGeom prst="rect">
            <a:avLst/>
          </a:prstGeom>
          <a:noFill/>
        </p:spPr>
        <p:txBody>
          <a:bodyPr wrap="square" rtlCol="0">
            <a:spAutoFit/>
          </a:bodyPr>
          <a:lstStyle/>
          <a:p>
            <a:r>
              <a:rPr lang="en-US" altLang="zh-TW" dirty="0" smtClean="0"/>
              <a:t>H8</a:t>
            </a:r>
            <a:endParaRPr lang="zh-TW" altLang="en-US" dirty="0"/>
          </a:p>
        </p:txBody>
      </p:sp>
      <p:sp>
        <p:nvSpPr>
          <p:cNvPr id="8" name="文字方塊 7"/>
          <p:cNvSpPr txBox="1"/>
          <p:nvPr/>
        </p:nvSpPr>
        <p:spPr>
          <a:xfrm>
            <a:off x="1691680" y="3573016"/>
            <a:ext cx="864096" cy="369332"/>
          </a:xfrm>
          <a:prstGeom prst="rect">
            <a:avLst/>
          </a:prstGeom>
          <a:noFill/>
        </p:spPr>
        <p:txBody>
          <a:bodyPr wrap="square" rtlCol="0">
            <a:spAutoFit/>
          </a:bodyPr>
          <a:lstStyle/>
          <a:p>
            <a:r>
              <a:rPr lang="en-US" altLang="zh-TW" dirty="0" smtClean="0"/>
              <a:t>H9</a:t>
            </a:r>
            <a:endParaRPr lang="zh-TW" altLang="en-US" dirty="0"/>
          </a:p>
        </p:txBody>
      </p:sp>
      <p:pic>
        <p:nvPicPr>
          <p:cNvPr id="2050" name="Picture 2"/>
          <p:cNvPicPr>
            <a:picLocks noChangeAspect="1" noChangeArrowheads="1"/>
          </p:cNvPicPr>
          <p:nvPr/>
        </p:nvPicPr>
        <p:blipFill>
          <a:blip r:embed="rId3" cstate="print"/>
          <a:srcRect/>
          <a:stretch>
            <a:fillRect/>
          </a:stretch>
        </p:blipFill>
        <p:spPr bwMode="auto">
          <a:xfrm>
            <a:off x="1292574" y="5747333"/>
            <a:ext cx="1009650" cy="276225"/>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1619672" y="5805264"/>
            <a:ext cx="647700" cy="180975"/>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3447261" y="4819922"/>
            <a:ext cx="692692" cy="208756"/>
          </a:xfrm>
          <a:prstGeom prst="rect">
            <a:avLst/>
          </a:prstGeom>
          <a:noFill/>
          <a:ln w="9525">
            <a:noFill/>
            <a:miter lim="800000"/>
            <a:headEnd/>
            <a:tailEnd/>
          </a:ln>
        </p:spPr>
      </p:pic>
      <p:pic>
        <p:nvPicPr>
          <p:cNvPr id="4100" name="Picture 4"/>
          <p:cNvPicPr>
            <a:picLocks noChangeAspect="1" noChangeArrowheads="1"/>
          </p:cNvPicPr>
          <p:nvPr/>
        </p:nvPicPr>
        <p:blipFill>
          <a:blip r:embed="rId6" cstate="print"/>
          <a:srcRect/>
          <a:stretch>
            <a:fillRect/>
          </a:stretch>
        </p:blipFill>
        <p:spPr bwMode="auto">
          <a:xfrm>
            <a:off x="7308304" y="4797152"/>
            <a:ext cx="619125" cy="21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線接點 12"/>
          <p:cNvCxnSpPr/>
          <p:nvPr/>
        </p:nvCxnSpPr>
        <p:spPr>
          <a:xfrm flipV="1">
            <a:off x="7092280" y="6021288"/>
            <a:ext cx="288032" cy="360040"/>
          </a:xfrm>
          <a:prstGeom prst="line">
            <a:avLst/>
          </a:prstGeom>
          <a:ln w="190500" cmpd="dbl">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 name="群組 10"/>
          <p:cNvGrpSpPr/>
          <p:nvPr/>
        </p:nvGrpSpPr>
        <p:grpSpPr>
          <a:xfrm>
            <a:off x="899592" y="764704"/>
            <a:ext cx="7203904" cy="4696596"/>
            <a:chOff x="899592" y="764704"/>
            <a:chExt cx="7203904" cy="4696596"/>
          </a:xfrm>
        </p:grpSpPr>
        <p:grpSp>
          <p:nvGrpSpPr>
            <p:cNvPr id="9" name="群組 8"/>
            <p:cNvGrpSpPr/>
            <p:nvPr/>
          </p:nvGrpSpPr>
          <p:grpSpPr>
            <a:xfrm>
              <a:off x="899592" y="764704"/>
              <a:ext cx="3888432" cy="3744416"/>
              <a:chOff x="971600" y="1124744"/>
              <a:chExt cx="3888432" cy="3744416"/>
            </a:xfrm>
          </p:grpSpPr>
          <p:sp>
            <p:nvSpPr>
              <p:cNvPr id="6" name="橢圓 5"/>
              <p:cNvSpPr/>
              <p:nvPr/>
            </p:nvSpPr>
            <p:spPr>
              <a:xfrm>
                <a:off x="971600" y="1124744"/>
                <a:ext cx="3888432" cy="3744416"/>
              </a:xfrm>
              <a:prstGeom prst="ellipse">
                <a:avLst/>
              </a:prstGeom>
              <a:noFill/>
              <a:ln w="127000" cmpd="sng">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1259632" y="1340768"/>
                <a:ext cx="3312368" cy="3312368"/>
              </a:xfrm>
              <a:prstGeom prst="ellipse">
                <a:avLst/>
              </a:prstGeom>
              <a:noFill/>
              <a:ln w="63500" cmpd="sng">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圓角矩形 9"/>
            <p:cNvSpPr/>
            <p:nvPr/>
          </p:nvSpPr>
          <p:spPr>
            <a:xfrm rot="2248071">
              <a:off x="3855024" y="4957244"/>
              <a:ext cx="4248472" cy="504056"/>
            </a:xfrm>
            <a:prstGeom prst="roundRect">
              <a:avLst/>
            </a:prstGeom>
            <a:noFill/>
            <a:ln w="127000" cmpd="sng">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標題 1"/>
          <p:cNvSpPr>
            <a:spLocks noGrp="1"/>
          </p:cNvSpPr>
          <p:nvPr>
            <p:ph type="title"/>
          </p:nvPr>
        </p:nvSpPr>
        <p:spPr>
          <a:xfrm rot="20776586">
            <a:off x="248713" y="688712"/>
            <a:ext cx="8229600" cy="3087060"/>
          </a:xfrm>
        </p:spPr>
        <p:txBody>
          <a:bodyPr>
            <a:noAutofit/>
          </a:bodyPr>
          <a:lstStyle/>
          <a:p>
            <a:pPr algn="ctr"/>
            <a:r>
              <a:rPr lang="en-US" altLang="zh-TW" sz="23900" dirty="0" smtClean="0"/>
              <a:t>R</a:t>
            </a:r>
            <a:r>
              <a:rPr lang="en-US" altLang="zh-TW" sz="13800" dirty="0" smtClean="0"/>
              <a:t>esult</a:t>
            </a:r>
            <a:endParaRPr lang="zh-TW" altLang="en-US" sz="8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5400" b="1" dirty="0" smtClean="0">
                <a:latin typeface="Times New Roman" panose="02020603050405020304" pitchFamily="18" charset="0"/>
                <a:cs typeface="Times New Roman" panose="02020603050405020304" pitchFamily="18" charset="0"/>
              </a:rPr>
              <a:t>Measures</a:t>
            </a:r>
            <a:endParaRPr lang="zh-TW" altLang="en-US" sz="5400" b="1"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p:txBody>
          <a:bodyPr>
            <a:normAutofit/>
          </a:bodyPr>
          <a:lstStyle/>
          <a:p>
            <a:pPr algn="just"/>
            <a:r>
              <a:rPr lang="en-US" altLang="zh-TW" sz="2800" dirty="0">
                <a:latin typeface="Times New Roman" pitchFamily="18" charset="0"/>
                <a:cs typeface="Times New Roman" pitchFamily="18" charset="0"/>
              </a:rPr>
              <a:t>In order to support the thesis of this study, a questionnaire survey was done to verify our hypotheses. We use online and paper questionnaires to conduct the survey in the meantime so as to increase the validity. </a:t>
            </a:r>
            <a:endParaRPr lang="en-US" altLang="zh-TW" sz="2800" dirty="0" smtClean="0">
              <a:latin typeface="Times New Roman" pitchFamily="18" charset="0"/>
              <a:cs typeface="Times New Roman" pitchFamily="18" charset="0"/>
            </a:endParaRPr>
          </a:p>
          <a:p>
            <a:pPr algn="just"/>
            <a:endParaRPr lang="en-US" altLang="zh-TW" sz="2800" dirty="0" smtClean="0">
              <a:latin typeface="Times New Roman" pitchFamily="18" charset="0"/>
              <a:cs typeface="Times New Roman" pitchFamily="18" charset="0"/>
            </a:endParaRPr>
          </a:p>
          <a:p>
            <a:pPr algn="just"/>
            <a:r>
              <a:rPr lang="en-US" altLang="zh-TW" sz="2800" dirty="0" smtClean="0">
                <a:latin typeface="Times New Roman" pitchFamily="18" charset="0"/>
                <a:cs typeface="Times New Roman" pitchFamily="18" charset="0"/>
              </a:rPr>
              <a:t>After </a:t>
            </a:r>
            <a:r>
              <a:rPr lang="en-US" altLang="zh-TW" sz="2800" dirty="0">
                <a:latin typeface="Times New Roman" pitchFamily="18" charset="0"/>
                <a:cs typeface="Times New Roman" pitchFamily="18" charset="0"/>
              </a:rPr>
              <a:t>collecting these data, this study applies </a:t>
            </a:r>
            <a:r>
              <a:rPr lang="en-US" altLang="zh-TW" sz="2800" dirty="0">
                <a:solidFill>
                  <a:srgbClr val="FF0000"/>
                </a:solidFill>
                <a:latin typeface="Times New Roman" pitchFamily="18" charset="0"/>
                <a:cs typeface="Times New Roman" pitchFamily="18" charset="0"/>
              </a:rPr>
              <a:t>IMB SPSS Statistics 22 </a:t>
            </a:r>
            <a:r>
              <a:rPr lang="en-US" altLang="zh-TW" sz="2800" dirty="0">
                <a:latin typeface="Times New Roman" pitchFamily="18" charset="0"/>
                <a:cs typeface="Times New Roman" pitchFamily="18" charset="0"/>
              </a:rPr>
              <a:t>and </a:t>
            </a:r>
            <a:r>
              <a:rPr lang="en-US" altLang="zh-TW" sz="2800" dirty="0">
                <a:solidFill>
                  <a:srgbClr val="FF0000"/>
                </a:solidFill>
                <a:latin typeface="Times New Roman" pitchFamily="18" charset="0"/>
                <a:cs typeface="Times New Roman" pitchFamily="18" charset="0"/>
              </a:rPr>
              <a:t>AMOS 21 </a:t>
            </a:r>
            <a:r>
              <a:rPr lang="en-US" altLang="zh-TW" sz="2800" dirty="0">
                <a:latin typeface="Times New Roman" pitchFamily="18" charset="0"/>
                <a:cs typeface="Times New Roman" pitchFamily="18" charset="0"/>
              </a:rPr>
              <a:t>to do data analysis. </a:t>
            </a:r>
            <a:endParaRPr lang="zh-TW" altLang="zh-TW" sz="2800" dirty="0">
              <a:latin typeface="Times New Roman" pitchFamily="18" charset="0"/>
              <a:cs typeface="Times New Roman" pitchFamily="18" charset="0"/>
            </a:endParaRPr>
          </a:p>
          <a:p>
            <a:endParaRPr lang="en-US" altLang="zh-TW" sz="2400" dirty="0" smtClean="0"/>
          </a:p>
        </p:txBody>
      </p:sp>
    </p:spTree>
    <p:extLst>
      <p:ext uri="{BB962C8B-B14F-4D97-AF65-F5344CB8AC3E}">
        <p14:creationId xmlns:p14="http://schemas.microsoft.com/office/powerpoint/2010/main" xmlns="" val="2277527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rot="21241354">
            <a:off x="729635" y="586321"/>
            <a:ext cx="7704856" cy="1287016"/>
          </a:xfrm>
        </p:spPr>
        <p:txBody>
          <a:bodyPr>
            <a:noAutofit/>
          </a:bodyPr>
          <a:lstStyle/>
          <a:p>
            <a:pPr algn="ctr"/>
            <a:r>
              <a:rPr lang="en-US" altLang="zh-TW" sz="8800" dirty="0" smtClean="0">
                <a:latin typeface="Times New Roman" pitchFamily="18" charset="0"/>
                <a:cs typeface="Times New Roman" pitchFamily="18" charset="0"/>
              </a:rPr>
              <a:t>Introduction</a:t>
            </a:r>
            <a:endParaRPr lang="zh-TW" altLang="en-US" sz="8800" dirty="0">
              <a:latin typeface="Times New Roman" pitchFamily="18" charset="0"/>
              <a:cs typeface="Times New Roman" pitchFamily="18" charset="0"/>
            </a:endParaRPr>
          </a:p>
        </p:txBody>
      </p:sp>
      <p:pic>
        <p:nvPicPr>
          <p:cNvPr id="7" name="圖片 6" descr="introduction-digital-marketing.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2060848"/>
            <a:ext cx="9144000" cy="479715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xmlns="" val="2543891620"/>
              </p:ext>
            </p:extLst>
          </p:nvPr>
        </p:nvGraphicFramePr>
        <p:xfrm>
          <a:off x="719066" y="332656"/>
          <a:ext cx="8424934" cy="6381320"/>
        </p:xfrm>
        <a:graphic>
          <a:graphicData uri="http://schemas.openxmlformats.org/drawingml/2006/table">
            <a:tbl>
              <a:tblPr firstRow="1" firstCol="1" bandRow="1" bandCol="1">
                <a:tableStyleId>{5C22544A-7EE6-4342-B048-85BDC9FD1C3A}</a:tableStyleId>
              </a:tblPr>
              <a:tblGrid>
                <a:gridCol w="1679150"/>
                <a:gridCol w="4280418"/>
                <a:gridCol w="1147619"/>
                <a:gridCol w="1317747"/>
              </a:tblGrid>
              <a:tr h="227762">
                <a:tc gridSpan="4">
                  <a:txBody>
                    <a:bodyPr/>
                    <a:lstStyle/>
                    <a:p>
                      <a:pPr>
                        <a:spcAft>
                          <a:spcPts val="0"/>
                        </a:spcAft>
                      </a:pPr>
                      <a:r>
                        <a:rPr lang="en-US" sz="10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27762">
                <a:tc gridSpan="4">
                  <a:txBody>
                    <a:bodyPr/>
                    <a:lstStyle/>
                    <a:p>
                      <a:pPr>
                        <a:spcAft>
                          <a:spcPts val="0"/>
                        </a:spcAft>
                      </a:pPr>
                      <a:r>
                        <a:rPr lang="en-US" sz="1000" kern="0" dirty="0">
                          <a:effectLst/>
                        </a:rPr>
                        <a:t>Demographic information (N= </a:t>
                      </a:r>
                      <a:r>
                        <a:rPr lang="en-US" sz="1000" kern="0" dirty="0" smtClean="0">
                          <a:effectLst/>
                        </a:rPr>
                        <a:t>494)</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27762">
                <a:tc>
                  <a:txBody>
                    <a:bodyPr/>
                    <a:lstStyle/>
                    <a:p>
                      <a:pPr>
                        <a:spcAft>
                          <a:spcPts val="0"/>
                        </a:spcAft>
                      </a:pPr>
                      <a:r>
                        <a:rPr lang="en-US" sz="1000" kern="0">
                          <a:effectLst/>
                        </a:rPr>
                        <a:t>Variable</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Category</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Numbers</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Percentage</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r>
              <a:tr h="227762">
                <a:tc>
                  <a:txBody>
                    <a:bodyPr/>
                    <a:lstStyle/>
                    <a:p>
                      <a:pPr>
                        <a:spcAft>
                          <a:spcPts val="0"/>
                        </a:spcAft>
                      </a:pPr>
                      <a:r>
                        <a:rPr lang="en-US" sz="1000" kern="0">
                          <a:effectLst/>
                        </a:rPr>
                        <a:t>Gender</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Male</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dirty="0" smtClean="0">
                          <a:effectLst/>
                        </a:rPr>
                        <a:t>236</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47.8%</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r>
              <a:tr h="227762">
                <a:tc>
                  <a:txBody>
                    <a:bodyPr/>
                    <a:lstStyle/>
                    <a:p>
                      <a:pPr>
                        <a:spcAft>
                          <a:spcPts val="0"/>
                        </a:spcAft>
                      </a:pPr>
                      <a:r>
                        <a:rPr lang="en-US" sz="10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Female</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dirty="0" smtClean="0">
                          <a:effectLst/>
                        </a:rPr>
                        <a:t>258</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52.2%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r>
              <a:tr h="227762">
                <a:tc>
                  <a:txBody>
                    <a:bodyPr/>
                    <a:lstStyle/>
                    <a:p>
                      <a:pPr>
                        <a:spcAft>
                          <a:spcPts val="0"/>
                        </a:spcAft>
                      </a:pPr>
                      <a:r>
                        <a:rPr lang="en-US" sz="1000" kern="0">
                          <a:effectLst/>
                        </a:rPr>
                        <a:t>Age</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&lt;20</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121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24.5%</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r>
              <a:tr h="683290">
                <a:tc>
                  <a:txBody>
                    <a:bodyPr/>
                    <a:lstStyle/>
                    <a:p>
                      <a:pPr>
                        <a:spcAft>
                          <a:spcPts val="0"/>
                        </a:spcAft>
                      </a:pPr>
                      <a:r>
                        <a:rPr lang="en-US" sz="10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dirty="0">
                          <a:effectLst/>
                        </a:rPr>
                        <a:t>21~30</a:t>
                      </a:r>
                      <a:endParaRPr lang="zh-TW" sz="1200" kern="100" dirty="0">
                        <a:effectLst/>
                      </a:endParaRPr>
                    </a:p>
                    <a:p>
                      <a:pPr>
                        <a:spcAft>
                          <a:spcPts val="0"/>
                        </a:spcAft>
                      </a:pPr>
                      <a:r>
                        <a:rPr lang="en-US" sz="1000" kern="0" dirty="0">
                          <a:effectLst/>
                        </a:rPr>
                        <a:t>31~40</a:t>
                      </a:r>
                      <a:endParaRPr lang="zh-TW" sz="1200" kern="100" dirty="0">
                        <a:effectLst/>
                      </a:endParaRPr>
                    </a:p>
                    <a:p>
                      <a:pPr>
                        <a:spcAft>
                          <a:spcPts val="0"/>
                        </a:spcAft>
                      </a:pPr>
                      <a:r>
                        <a:rPr lang="en-US" sz="1000" kern="0" dirty="0">
                          <a:effectLst/>
                        </a:rPr>
                        <a:t>41~50</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dirty="0">
                          <a:effectLst/>
                        </a:rPr>
                        <a:t>363</a:t>
                      </a:r>
                      <a:endParaRPr lang="zh-TW" sz="1200" kern="100" dirty="0">
                        <a:effectLst/>
                      </a:endParaRPr>
                    </a:p>
                    <a:p>
                      <a:pPr>
                        <a:spcAft>
                          <a:spcPts val="0"/>
                        </a:spcAft>
                      </a:pPr>
                      <a:r>
                        <a:rPr lang="en-US" sz="1000" kern="0" dirty="0">
                          <a:effectLst/>
                        </a:rPr>
                        <a:t>7</a:t>
                      </a:r>
                      <a:endParaRPr lang="zh-TW" sz="1200" kern="100" dirty="0">
                        <a:effectLst/>
                      </a:endParaRPr>
                    </a:p>
                    <a:p>
                      <a:pPr>
                        <a:spcAft>
                          <a:spcPts val="0"/>
                        </a:spcAft>
                      </a:pPr>
                      <a:r>
                        <a:rPr lang="en-US" sz="1000" kern="0" dirty="0">
                          <a:effectLst/>
                        </a:rPr>
                        <a:t>3</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dirty="0">
                          <a:effectLst/>
                        </a:rPr>
                        <a:t>73.5%</a:t>
                      </a:r>
                      <a:endParaRPr lang="zh-TW" sz="1200" kern="100" dirty="0">
                        <a:effectLst/>
                      </a:endParaRPr>
                    </a:p>
                    <a:p>
                      <a:pPr>
                        <a:spcAft>
                          <a:spcPts val="0"/>
                        </a:spcAft>
                      </a:pPr>
                      <a:r>
                        <a:rPr lang="en-US" sz="1000" kern="0" dirty="0">
                          <a:effectLst/>
                        </a:rPr>
                        <a:t>1.4%</a:t>
                      </a:r>
                      <a:endParaRPr lang="zh-TW" sz="1200" kern="100" dirty="0">
                        <a:effectLst/>
                      </a:endParaRPr>
                    </a:p>
                    <a:p>
                      <a:pPr>
                        <a:spcAft>
                          <a:spcPts val="0"/>
                        </a:spcAft>
                      </a:pPr>
                      <a:r>
                        <a:rPr lang="en-US" sz="1000" kern="0" dirty="0">
                          <a:effectLst/>
                        </a:rPr>
                        <a:t>0.6%</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r>
              <a:tr h="227762">
                <a:tc>
                  <a:txBody>
                    <a:bodyPr/>
                    <a:lstStyle/>
                    <a:p>
                      <a:pPr>
                        <a:spcAft>
                          <a:spcPts val="0"/>
                        </a:spcAft>
                      </a:pPr>
                      <a:r>
                        <a:rPr lang="en-US" sz="10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dirty="0">
                          <a:effectLst/>
                        </a:rPr>
                        <a:t>&gt;51</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0</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dirty="0">
                          <a:effectLst/>
                        </a:rPr>
                        <a:t>0%</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r>
              <a:tr h="227762">
                <a:tc>
                  <a:txBody>
                    <a:bodyPr/>
                    <a:lstStyle/>
                    <a:p>
                      <a:pPr>
                        <a:spcAft>
                          <a:spcPts val="0"/>
                        </a:spcAft>
                      </a:pPr>
                      <a:r>
                        <a:rPr lang="en-US" sz="1000" kern="0">
                          <a:effectLst/>
                        </a:rPr>
                        <a:t>Education</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dirty="0">
                          <a:effectLst/>
                        </a:rPr>
                        <a:t>Elementary school or to learn to read</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0</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0%</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r>
              <a:tr h="227762">
                <a:tc>
                  <a:txBody>
                    <a:bodyPr/>
                    <a:lstStyle/>
                    <a:p>
                      <a:pPr>
                        <a:spcAft>
                          <a:spcPts val="0"/>
                        </a:spcAft>
                      </a:pPr>
                      <a:r>
                        <a:rPr lang="en-US" sz="10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dirty="0">
                          <a:effectLst/>
                        </a:rPr>
                        <a:t>Junior high school</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5</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r>
              <a:tr h="227762">
                <a:tc>
                  <a:txBody>
                    <a:bodyPr/>
                    <a:lstStyle/>
                    <a:p>
                      <a:pPr>
                        <a:spcAft>
                          <a:spcPts val="0"/>
                        </a:spcAft>
                      </a:pPr>
                      <a:r>
                        <a:rPr lang="en-US" sz="10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dirty="0">
                          <a:effectLst/>
                        </a:rPr>
                        <a:t>Senior high school</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67</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13.6%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r>
              <a:tr h="227762">
                <a:tc>
                  <a:txBody>
                    <a:bodyPr/>
                    <a:lstStyle/>
                    <a:p>
                      <a:pPr>
                        <a:spcAft>
                          <a:spcPts val="0"/>
                        </a:spcAft>
                      </a:pPr>
                      <a:r>
                        <a:rPr lang="en-US" sz="10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altLang="zh-TW" sz="1100" kern="100" dirty="0" smtClean="0">
                          <a:effectLst/>
                          <a:latin typeface="Calibri" panose="020F0502020204030204" pitchFamily="34" charset="0"/>
                          <a:ea typeface="+mn-ea"/>
                          <a:cs typeface="Times New Roman" panose="02020603050405020304" pitchFamily="18" charset="0"/>
                        </a:rPr>
                        <a:t>University of science and technology</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dirty="0">
                          <a:effectLst/>
                        </a:rPr>
                        <a:t>399</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80.8%</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r>
              <a:tr h="227762">
                <a:tc>
                  <a:txBody>
                    <a:bodyPr/>
                    <a:lstStyle/>
                    <a:p>
                      <a:pPr>
                        <a:spcAft>
                          <a:spcPts val="0"/>
                        </a:spcAft>
                      </a:pPr>
                      <a:r>
                        <a:rPr lang="en-US" sz="10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dirty="0">
                          <a:effectLst/>
                        </a:rPr>
                        <a:t>Graduate school or above</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dirty="0">
                          <a:effectLst/>
                        </a:rPr>
                        <a:t>23</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4.7%</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r>
              <a:tr h="227762">
                <a:tc>
                  <a:txBody>
                    <a:bodyPr/>
                    <a:lstStyle/>
                    <a:p>
                      <a:pPr>
                        <a:spcAft>
                          <a:spcPts val="0"/>
                        </a:spcAft>
                      </a:pPr>
                      <a:r>
                        <a:rPr lang="en-US" sz="1000" kern="0">
                          <a:effectLst/>
                        </a:rPr>
                        <a:t>Occupation</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dirty="0">
                          <a:effectLst/>
                        </a:rPr>
                        <a:t>Student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453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91.7%</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r>
              <a:tr h="227762">
                <a:tc>
                  <a:txBody>
                    <a:bodyPr/>
                    <a:lstStyle/>
                    <a:p>
                      <a:pPr>
                        <a:spcAft>
                          <a:spcPts val="0"/>
                        </a:spcAft>
                      </a:pPr>
                      <a:r>
                        <a:rPr lang="en-US" sz="10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dirty="0">
                          <a:effectLst/>
                        </a:rPr>
                        <a:t>Service industry</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17</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3.4%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r>
              <a:tr h="227762">
                <a:tc>
                  <a:txBody>
                    <a:bodyPr/>
                    <a:lstStyle/>
                    <a:p>
                      <a:pPr>
                        <a:spcAft>
                          <a:spcPts val="0"/>
                        </a:spcAft>
                      </a:pPr>
                      <a:r>
                        <a:rPr lang="en-US" sz="10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dirty="0">
                          <a:effectLst/>
                        </a:rPr>
                        <a:t>Shipping or air transport industry</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0.6%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r>
              <a:tr h="227762">
                <a:tc>
                  <a:txBody>
                    <a:bodyPr/>
                    <a:lstStyle/>
                    <a:p>
                      <a:pPr>
                        <a:spcAft>
                          <a:spcPts val="0"/>
                        </a:spcAft>
                      </a:pPr>
                      <a:r>
                        <a:rPr lang="en-US" sz="10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dirty="0">
                          <a:effectLst/>
                        </a:rPr>
                        <a:t>Civil service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1.2%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r>
              <a:tr h="227762">
                <a:tc>
                  <a:txBody>
                    <a:bodyPr/>
                    <a:lstStyle/>
                    <a:p>
                      <a:pPr>
                        <a:spcAft>
                          <a:spcPts val="0"/>
                        </a:spcAft>
                      </a:pPr>
                      <a:r>
                        <a:rPr lang="en-US" sz="10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dirty="0">
                          <a:effectLst/>
                        </a:rPr>
                        <a:t>Retire</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0.2%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r>
              <a:tr h="236148">
                <a:tc>
                  <a:txBody>
                    <a:bodyPr/>
                    <a:lstStyle/>
                    <a:p>
                      <a:pPr>
                        <a:spcAft>
                          <a:spcPts val="0"/>
                        </a:spcAft>
                      </a:pPr>
                      <a:r>
                        <a:rPr lang="en-US" sz="10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Others</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14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2.8%</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r>
              <a:tr h="227762">
                <a:tc>
                  <a:txBody>
                    <a:bodyPr/>
                    <a:lstStyle/>
                    <a:p>
                      <a:pPr>
                        <a:spcAft>
                          <a:spcPts val="0"/>
                        </a:spcAft>
                      </a:pPr>
                      <a:r>
                        <a:rPr lang="en-US" sz="1000" kern="0">
                          <a:effectLst/>
                        </a:rPr>
                        <a:t>Location</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Northern part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120</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24.3%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r>
              <a:tr h="227762">
                <a:tc>
                  <a:txBody>
                    <a:bodyPr/>
                    <a:lstStyle/>
                    <a:p>
                      <a:pPr>
                        <a:spcAft>
                          <a:spcPts val="0"/>
                        </a:spcAft>
                      </a:pPr>
                      <a:r>
                        <a:rPr lang="en-US" sz="10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Middle part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63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12.8%</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r>
              <a:tr h="227762">
                <a:tc>
                  <a:txBody>
                    <a:bodyPr/>
                    <a:lstStyle/>
                    <a:p>
                      <a:pPr>
                        <a:spcAft>
                          <a:spcPts val="0"/>
                        </a:spcAft>
                      </a:pPr>
                      <a:r>
                        <a:rPr lang="en-US" sz="10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Southern part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94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19%</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r>
              <a:tr h="227762">
                <a:tc>
                  <a:txBody>
                    <a:bodyPr/>
                    <a:lstStyle/>
                    <a:p>
                      <a:pPr>
                        <a:spcAft>
                          <a:spcPts val="0"/>
                        </a:spcAft>
                      </a:pPr>
                      <a:r>
                        <a:rPr lang="en-US" sz="10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Eastern part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30</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6.1%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r>
              <a:tr h="227762">
                <a:tc>
                  <a:txBody>
                    <a:bodyPr/>
                    <a:lstStyle/>
                    <a:p>
                      <a:pPr>
                        <a:spcAft>
                          <a:spcPts val="0"/>
                        </a:spcAft>
                      </a:pPr>
                      <a:r>
                        <a:rPr lang="en-US" sz="10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Outlying islands</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184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37.2%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r>
              <a:tr h="451118">
                <a:tc>
                  <a:txBody>
                    <a:bodyPr/>
                    <a:lstStyle/>
                    <a:p>
                      <a:pPr>
                        <a:spcAft>
                          <a:spcPts val="0"/>
                        </a:spcAft>
                      </a:pPr>
                      <a:r>
                        <a:rPr lang="en-US" sz="10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dirty="0">
                          <a:effectLst/>
                        </a:rPr>
                        <a:t>Others</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c>
                  <a:txBody>
                    <a:bodyPr/>
                    <a:lstStyle/>
                    <a:p>
                      <a:pPr>
                        <a:spcAft>
                          <a:spcPts val="0"/>
                        </a:spcAft>
                      </a:pPr>
                      <a:r>
                        <a:rPr lang="en-US" sz="1000" kern="0" dirty="0">
                          <a:effectLst/>
                        </a:rPr>
                        <a:t>0.6%</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7521" marR="67521" marT="0" marB="0"/>
                </a:tc>
              </a:tr>
            </a:tbl>
          </a:graphicData>
        </a:graphic>
      </p:graphicFrame>
      <p:sp>
        <p:nvSpPr>
          <p:cNvPr id="5" name="文字方塊 4"/>
          <p:cNvSpPr txBox="1"/>
          <p:nvPr/>
        </p:nvSpPr>
        <p:spPr>
          <a:xfrm>
            <a:off x="61664" y="123326"/>
            <a:ext cx="1080120" cy="400110"/>
          </a:xfrm>
          <a:prstGeom prst="rect">
            <a:avLst/>
          </a:prstGeom>
          <a:noFill/>
        </p:spPr>
        <p:txBody>
          <a:bodyPr wrap="square" rtlCol="0">
            <a:spAutoFit/>
          </a:bodyPr>
          <a:lstStyle/>
          <a:p>
            <a:r>
              <a:rPr lang="en-US" altLang="zh-TW" sz="2000" b="1" dirty="0" smtClean="0">
                <a:latin typeface="Times New Roman" pitchFamily="18" charset="0"/>
                <a:cs typeface="Times New Roman" pitchFamily="18" charset="0"/>
              </a:rPr>
              <a:t>Table 1</a:t>
            </a:r>
            <a:endParaRPr lang="zh-TW" altLang="en-US" sz="2000" b="1" dirty="0">
              <a:latin typeface="Times New Roman" pitchFamily="18" charset="0"/>
              <a:cs typeface="Times New Roman" pitchFamily="18" charset="0"/>
            </a:endParaRPr>
          </a:p>
        </p:txBody>
      </p:sp>
      <p:sp>
        <p:nvSpPr>
          <p:cNvPr id="7" name="橢圓 6"/>
          <p:cNvSpPr/>
          <p:nvPr/>
        </p:nvSpPr>
        <p:spPr>
          <a:xfrm>
            <a:off x="2324539" y="483326"/>
            <a:ext cx="57606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2411760" y="1700808"/>
            <a:ext cx="597666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2.jpg"/>
          <p:cNvPicPr>
            <a:picLocks noGrp="1" noChangeAspect="1"/>
          </p:cNvPicPr>
          <p:nvPr>
            <p:ph idx="1"/>
          </p:nvPr>
        </p:nvPicPr>
        <p:blipFill>
          <a:blip r:embed="rId2" cstate="print"/>
          <a:stretch>
            <a:fillRect/>
          </a:stretch>
        </p:blipFill>
        <p:spPr>
          <a:xfrm>
            <a:off x="467544" y="548680"/>
            <a:ext cx="8496944" cy="6048672"/>
          </a:xfrm>
        </p:spPr>
      </p:pic>
      <p:sp>
        <p:nvSpPr>
          <p:cNvPr id="5" name="文字方塊 4"/>
          <p:cNvSpPr txBox="1"/>
          <p:nvPr/>
        </p:nvSpPr>
        <p:spPr>
          <a:xfrm>
            <a:off x="181582" y="156754"/>
            <a:ext cx="1728192" cy="400110"/>
          </a:xfrm>
          <a:prstGeom prst="rect">
            <a:avLst/>
          </a:prstGeom>
          <a:noFill/>
        </p:spPr>
        <p:txBody>
          <a:bodyPr wrap="square" rtlCol="0">
            <a:spAutoFit/>
          </a:bodyPr>
          <a:lstStyle/>
          <a:p>
            <a:r>
              <a:rPr lang="en-US" altLang="zh-TW" sz="2000" b="1" dirty="0" smtClean="0">
                <a:latin typeface="Times New Roman" pitchFamily="18" charset="0"/>
                <a:cs typeface="Times New Roman" pitchFamily="18" charset="0"/>
              </a:rPr>
              <a:t>Table2</a:t>
            </a:r>
            <a:endParaRPr lang="zh-TW" altLang="en-US" sz="2000" b="1" dirty="0">
              <a:latin typeface="Times New Roman" pitchFamily="18" charset="0"/>
              <a:cs typeface="Times New Roman" pitchFamily="18" charset="0"/>
            </a:endParaRPr>
          </a:p>
        </p:txBody>
      </p:sp>
      <p:pic>
        <p:nvPicPr>
          <p:cNvPr id="1029" name="Picture 5"/>
          <p:cNvPicPr>
            <a:picLocks noChangeAspect="1" noChangeArrowheads="1"/>
          </p:cNvPicPr>
          <p:nvPr/>
        </p:nvPicPr>
        <p:blipFill>
          <a:blip r:embed="rId3" cstate="print"/>
          <a:srcRect/>
          <a:stretch>
            <a:fillRect/>
          </a:stretch>
        </p:blipFill>
        <p:spPr bwMode="auto">
          <a:xfrm>
            <a:off x="3635896" y="332656"/>
            <a:ext cx="1008112" cy="6336704"/>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8244408" y="548680"/>
            <a:ext cx="666750" cy="4536504"/>
          </a:xfrm>
          <a:prstGeom prst="rect">
            <a:avLst/>
          </a:prstGeom>
          <a:noFill/>
          <a:ln w="9525">
            <a:noFill/>
            <a:miter lim="800000"/>
            <a:headEnd/>
            <a:tailEnd/>
          </a:ln>
        </p:spPr>
      </p:pic>
      <p:pic>
        <p:nvPicPr>
          <p:cNvPr id="1031" name="Picture 7"/>
          <p:cNvPicPr>
            <a:picLocks noChangeAspect="1" noChangeArrowheads="1"/>
          </p:cNvPicPr>
          <p:nvPr/>
        </p:nvPicPr>
        <p:blipFill>
          <a:blip r:embed="rId5" cstate="print"/>
          <a:srcRect/>
          <a:stretch>
            <a:fillRect/>
          </a:stretch>
        </p:blipFill>
        <p:spPr bwMode="auto">
          <a:xfrm>
            <a:off x="1259632" y="908720"/>
            <a:ext cx="7128792" cy="51845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ox(in)">
                                      <p:cBhvr>
                                        <p:cTn id="7" dur="1000"/>
                                        <p:tgtEl>
                                          <p:spTgt spid="1029"/>
                                        </p:tgtEl>
                                      </p:cBhvr>
                                    </p:animEffect>
                                  </p:childTnLst>
                                </p:cTn>
                              </p:par>
                              <p:par>
                                <p:cTn id="8" presetID="4" presetClass="entr" presetSubtype="16"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box(in)">
                                      <p:cBhvr>
                                        <p:cTn id="10" dur="1000"/>
                                        <p:tgtEl>
                                          <p:spTgt spid="103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031"/>
                                        </p:tgtEl>
                                        <p:attrNameLst>
                                          <p:attrName>style.visibility</p:attrName>
                                        </p:attrNameLst>
                                      </p:cBhvr>
                                      <p:to>
                                        <p:strVal val="visible"/>
                                      </p:to>
                                    </p:set>
                                    <p:animEffect transition="in" filter="box(in)">
                                      <p:cBhvr>
                                        <p:cTn id="15" dur="1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圖片1.png"/>
          <p:cNvPicPr>
            <a:picLocks noGrp="1" noChangeAspect="1"/>
          </p:cNvPicPr>
          <p:nvPr>
            <p:ph idx="1"/>
          </p:nvPr>
        </p:nvPicPr>
        <p:blipFill>
          <a:blip r:embed="rId2" cstate="print"/>
          <a:stretch>
            <a:fillRect/>
          </a:stretch>
        </p:blipFill>
        <p:spPr>
          <a:xfrm>
            <a:off x="467544" y="2060848"/>
            <a:ext cx="8229600" cy="2736304"/>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3.jpg"/>
          <p:cNvPicPr>
            <a:picLocks noGrp="1" noChangeAspect="1"/>
          </p:cNvPicPr>
          <p:nvPr>
            <p:ph idx="1"/>
          </p:nvPr>
        </p:nvPicPr>
        <p:blipFill>
          <a:blip r:embed="rId2" cstate="print"/>
          <a:stretch>
            <a:fillRect/>
          </a:stretch>
        </p:blipFill>
        <p:spPr>
          <a:xfrm>
            <a:off x="611560" y="764704"/>
            <a:ext cx="8064896" cy="5505475"/>
          </a:xfrm>
        </p:spPr>
      </p:pic>
      <p:sp>
        <p:nvSpPr>
          <p:cNvPr id="6" name="文字方塊 5"/>
          <p:cNvSpPr txBox="1"/>
          <p:nvPr/>
        </p:nvSpPr>
        <p:spPr>
          <a:xfrm>
            <a:off x="251520" y="188640"/>
            <a:ext cx="1296144" cy="677108"/>
          </a:xfrm>
          <a:prstGeom prst="rect">
            <a:avLst/>
          </a:prstGeom>
          <a:noFill/>
        </p:spPr>
        <p:txBody>
          <a:bodyPr wrap="square" rtlCol="0">
            <a:spAutoFit/>
          </a:bodyPr>
          <a:lstStyle/>
          <a:p>
            <a:r>
              <a:rPr lang="en-US" altLang="zh-TW" sz="2000" b="1" dirty="0" smtClean="0">
                <a:latin typeface="Times New Roman" pitchFamily="18" charset="0"/>
                <a:cs typeface="Times New Roman" pitchFamily="18" charset="0"/>
              </a:rPr>
              <a:t>Table 3</a:t>
            </a:r>
            <a:endParaRPr lang="zh-TW" altLang="en-US" sz="2000" b="1" dirty="0" smtClean="0">
              <a:latin typeface="Times New Roman" pitchFamily="18" charset="0"/>
              <a:cs typeface="Times New Roman" pitchFamily="18" charset="0"/>
            </a:endParaRPr>
          </a:p>
          <a:p>
            <a:endParaRPr lang="zh-TW" altLang="en-US" dirty="0"/>
          </a:p>
        </p:txBody>
      </p:sp>
      <p:pic>
        <p:nvPicPr>
          <p:cNvPr id="5" name="圖片 4" descr="圖片2.png"/>
          <p:cNvPicPr>
            <a:picLocks noChangeAspect="1"/>
          </p:cNvPicPr>
          <p:nvPr/>
        </p:nvPicPr>
        <p:blipFill>
          <a:blip r:embed="rId3" cstate="print"/>
          <a:stretch>
            <a:fillRect/>
          </a:stretch>
        </p:blipFill>
        <p:spPr>
          <a:xfrm>
            <a:off x="179512" y="526936"/>
            <a:ext cx="8820472" cy="6093296"/>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1043608" y="2132856"/>
            <a:ext cx="7553325" cy="3038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1000" fill="hold"/>
                                        <p:tgtEl>
                                          <p:spTgt spid="2050"/>
                                        </p:tgtEl>
                                        <p:attrNameLst>
                                          <p:attrName>ppt_x</p:attrName>
                                        </p:attrNameLst>
                                      </p:cBhvr>
                                      <p:tavLst>
                                        <p:tav tm="0">
                                          <p:val>
                                            <p:strVal val="#ppt_x"/>
                                          </p:val>
                                        </p:tav>
                                        <p:tav tm="100000">
                                          <p:val>
                                            <p:strVal val="#ppt_x"/>
                                          </p:val>
                                        </p:tav>
                                      </p:tavLst>
                                    </p:anim>
                                    <p:anim calcmode="lin" valueType="num">
                                      <p:cBhvr additive="base">
                                        <p:cTn id="8" dur="10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83568" y="188640"/>
            <a:ext cx="8208911" cy="6669360"/>
          </a:xfrm>
          <a:prstGeom prst="rect">
            <a:avLst/>
          </a:prstGeom>
          <a:noFill/>
          <a:ln w="9525">
            <a:noFill/>
            <a:miter lim="800000"/>
            <a:headEnd/>
            <a:tailEnd/>
          </a:ln>
        </p:spPr>
      </p:pic>
      <p:sp>
        <p:nvSpPr>
          <p:cNvPr id="6" name="文字方塊 5"/>
          <p:cNvSpPr txBox="1"/>
          <p:nvPr/>
        </p:nvSpPr>
        <p:spPr>
          <a:xfrm>
            <a:off x="0" y="188640"/>
            <a:ext cx="2736304" cy="461665"/>
          </a:xfrm>
          <a:prstGeom prst="rect">
            <a:avLst/>
          </a:prstGeom>
          <a:noFill/>
        </p:spPr>
        <p:txBody>
          <a:bodyPr wrap="square" rtlCol="0">
            <a:spAutoFit/>
          </a:bodyPr>
          <a:lstStyle/>
          <a:p>
            <a:r>
              <a:rPr lang="en-US" altLang="zh-TW" sz="2400" b="1" dirty="0" smtClean="0">
                <a:latin typeface="Times New Roman" pitchFamily="18" charset="0"/>
                <a:cs typeface="Times New Roman" pitchFamily="18" charset="0"/>
              </a:rPr>
              <a:t>Hypotheses testing</a:t>
            </a:r>
            <a:endParaRPr lang="zh-TW" altLang="en-US" sz="2000" dirty="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53416" y="6315405"/>
            <a:ext cx="2190750" cy="438150"/>
          </a:xfrm>
          <a:prstGeom prst="rect">
            <a:avLst/>
          </a:prstGeom>
          <a:noFill/>
          <a:ln w="9525">
            <a:noFill/>
            <a:miter lim="800000"/>
            <a:headEnd/>
            <a:tailEnd/>
          </a:ln>
        </p:spPr>
      </p:pic>
      <p:cxnSp>
        <p:nvCxnSpPr>
          <p:cNvPr id="7" name="直線接點 6"/>
          <p:cNvCxnSpPr/>
          <p:nvPr/>
        </p:nvCxnSpPr>
        <p:spPr>
          <a:xfrm>
            <a:off x="827584" y="2204864"/>
            <a:ext cx="57606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827584" y="2996952"/>
            <a:ext cx="576064"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1547664" y="2060848"/>
            <a:ext cx="1152128" cy="369332"/>
          </a:xfrm>
          <a:prstGeom prst="rect">
            <a:avLst/>
          </a:prstGeom>
          <a:noFill/>
        </p:spPr>
        <p:txBody>
          <a:bodyPr wrap="square" rtlCol="0">
            <a:spAutoFit/>
          </a:bodyPr>
          <a:lstStyle/>
          <a:p>
            <a:r>
              <a:rPr lang="en-US" altLang="zh-TW" b="1" dirty="0" smtClean="0">
                <a:latin typeface="Times New Roman" pitchFamily="18" charset="0"/>
                <a:cs typeface="Times New Roman" pitchFamily="18" charset="0"/>
              </a:rPr>
              <a:t>Tenable</a:t>
            </a:r>
            <a:endParaRPr lang="zh-TW" altLang="en-US" b="1" dirty="0">
              <a:latin typeface="Times New Roman" pitchFamily="18" charset="0"/>
              <a:cs typeface="Times New Roman" pitchFamily="18" charset="0"/>
            </a:endParaRPr>
          </a:p>
        </p:txBody>
      </p:sp>
      <p:sp>
        <p:nvSpPr>
          <p:cNvPr id="10" name="文字方塊 9"/>
          <p:cNvSpPr txBox="1"/>
          <p:nvPr/>
        </p:nvSpPr>
        <p:spPr>
          <a:xfrm>
            <a:off x="1547664" y="2852936"/>
            <a:ext cx="1296144" cy="369332"/>
          </a:xfrm>
          <a:prstGeom prst="rect">
            <a:avLst/>
          </a:prstGeom>
          <a:noFill/>
        </p:spPr>
        <p:txBody>
          <a:bodyPr wrap="square" rtlCol="0">
            <a:spAutoFit/>
          </a:bodyPr>
          <a:lstStyle/>
          <a:p>
            <a:r>
              <a:rPr lang="en-US" altLang="zh-TW" b="1" dirty="0" smtClean="0">
                <a:latin typeface="Times New Roman" pitchFamily="18" charset="0"/>
                <a:cs typeface="Times New Roman" pitchFamily="18" charset="0"/>
              </a:rPr>
              <a:t>Untenable</a:t>
            </a:r>
            <a:endParaRPr lang="zh-TW" altLang="en-US" b="1"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4" cstate="print"/>
          <a:srcRect/>
          <a:stretch>
            <a:fillRect/>
          </a:stretch>
        </p:blipFill>
        <p:spPr bwMode="auto">
          <a:xfrm>
            <a:off x="4716016" y="6735586"/>
            <a:ext cx="216024" cy="2448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51520" y="908720"/>
            <a:ext cx="1728192" cy="400110"/>
          </a:xfrm>
          <a:prstGeom prst="rect">
            <a:avLst/>
          </a:prstGeom>
          <a:noFill/>
        </p:spPr>
        <p:txBody>
          <a:bodyPr wrap="square" rtlCol="0">
            <a:spAutoFit/>
          </a:bodyPr>
          <a:lstStyle/>
          <a:p>
            <a:r>
              <a:rPr lang="en-US" altLang="zh-TW" sz="2000" b="1" dirty="0" smtClean="0">
                <a:latin typeface="Times New Roman" pitchFamily="18" charset="0"/>
                <a:cs typeface="Times New Roman" pitchFamily="18" charset="0"/>
              </a:rPr>
              <a:t>Table4</a:t>
            </a:r>
            <a:endParaRPr lang="zh-TW" altLang="en-US" sz="2000" b="1" dirty="0">
              <a:latin typeface="Times New Roman" pitchFamily="18" charset="0"/>
              <a:cs typeface="Times New Roman" pitchFamily="18" charset="0"/>
            </a:endParaRPr>
          </a:p>
        </p:txBody>
      </p:sp>
      <p:pic>
        <p:nvPicPr>
          <p:cNvPr id="6" name="圖片 5" descr="圖片3.png"/>
          <p:cNvPicPr>
            <a:picLocks noChangeAspect="1"/>
          </p:cNvPicPr>
          <p:nvPr/>
        </p:nvPicPr>
        <p:blipFill>
          <a:blip r:embed="rId2" cstate="print"/>
          <a:stretch>
            <a:fillRect/>
          </a:stretch>
        </p:blipFill>
        <p:spPr>
          <a:xfrm>
            <a:off x="395536" y="1412776"/>
            <a:ext cx="8375212" cy="424847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252536" y="332656"/>
            <a:ext cx="9793088" cy="5966123"/>
          </a:xfrm>
          <a:prstGeom prst="rect">
            <a:avLst/>
          </a:prstGeom>
          <a:noFill/>
          <a:ln w="9525">
            <a:noFill/>
            <a:miter lim="800000"/>
            <a:headEnd/>
            <a:tailEnd/>
          </a:ln>
        </p:spPr>
      </p:pic>
      <p:sp>
        <p:nvSpPr>
          <p:cNvPr id="2" name="標題 1"/>
          <p:cNvSpPr>
            <a:spLocks noGrp="1"/>
          </p:cNvSpPr>
          <p:nvPr>
            <p:ph type="title"/>
          </p:nvPr>
        </p:nvSpPr>
        <p:spPr>
          <a:xfrm>
            <a:off x="0" y="980728"/>
            <a:ext cx="9144000" cy="1143000"/>
          </a:xfrm>
        </p:spPr>
        <p:txBody>
          <a:bodyPr>
            <a:noAutofit/>
          </a:bodyPr>
          <a:lstStyle/>
          <a:p>
            <a:r>
              <a:rPr lang="en-US" altLang="zh-TW" sz="6000" b="1" dirty="0" smtClean="0"/>
              <a:t>Discussion</a:t>
            </a:r>
            <a:r>
              <a:rPr lang="zh-TW" altLang="en-US" sz="6000" b="1" dirty="0" smtClean="0"/>
              <a:t> </a:t>
            </a:r>
            <a:r>
              <a:rPr lang="en-US" altLang="zh-TW" sz="6000" b="1" dirty="0" smtClean="0"/>
              <a:t>and</a:t>
            </a:r>
            <a:r>
              <a:rPr lang="zh-TW" altLang="en-US" sz="6000" b="1" dirty="0" smtClean="0"/>
              <a:t> </a:t>
            </a:r>
            <a:r>
              <a:rPr lang="en-US" altLang="zh-TW" sz="6000" b="1" dirty="0" smtClean="0"/>
              <a:t>Suggestion</a:t>
            </a:r>
            <a:endParaRPr lang="zh-TW" altLang="en-US" sz="60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417638"/>
          </a:xfrm>
        </p:spPr>
        <p:txBody>
          <a:bodyPr>
            <a:normAutofit/>
          </a:bodyPr>
          <a:lstStyle/>
          <a:p>
            <a:r>
              <a:rPr lang="en-US" altLang="zh-TW" sz="5400" b="1" dirty="0" smtClean="0">
                <a:latin typeface="Times New Roman" pitchFamily="18" charset="0"/>
                <a:cs typeface="Times New Roman" pitchFamily="18" charset="0"/>
              </a:rPr>
              <a:t>Discussion</a:t>
            </a:r>
            <a:endParaRPr lang="zh-TW" altLang="en-US" sz="5400" b="1" dirty="0">
              <a:latin typeface="Times New Roman" pitchFamily="18" charset="0"/>
              <a:cs typeface="Times New Roman" pitchFamily="18" charset="0"/>
            </a:endParaRPr>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Most </a:t>
            </a:r>
            <a:r>
              <a:rPr lang="en-US" altLang="zh-TW" dirty="0">
                <a:latin typeface="Times New Roman" pitchFamily="18" charset="0"/>
                <a:cs typeface="Times New Roman" pitchFamily="18" charset="0"/>
              </a:rPr>
              <a:t>of our hypotheses are </a:t>
            </a:r>
            <a:r>
              <a:rPr lang="en-US" altLang="zh-TW" dirty="0" smtClean="0">
                <a:latin typeface="Times New Roman" pitchFamily="18" charset="0"/>
                <a:cs typeface="Times New Roman" pitchFamily="18" charset="0"/>
              </a:rPr>
              <a:t>tenable expect two hypotheses and three extensions.</a:t>
            </a:r>
          </a:p>
          <a:p>
            <a:endParaRPr lang="en-US" altLang="zh-TW" dirty="0" smtClean="0">
              <a:latin typeface="Times New Roman" pitchFamily="18" charset="0"/>
              <a:cs typeface="Times New Roman" pitchFamily="18" charset="0"/>
            </a:endParaRPr>
          </a:p>
          <a:p>
            <a:r>
              <a:rPr lang="en-US" altLang="zh-TW" dirty="0" smtClean="0">
                <a:solidFill>
                  <a:srgbClr val="FF0000"/>
                </a:solidFill>
                <a:latin typeface="Times New Roman" pitchFamily="18" charset="0"/>
                <a:cs typeface="Times New Roman" pitchFamily="18" charset="0"/>
              </a:rPr>
              <a:t>Extensions A</a:t>
            </a:r>
            <a:r>
              <a:rPr lang="en-US" altLang="zh-TW" dirty="0" smtClean="0">
                <a:latin typeface="Times New Roman" pitchFamily="18" charset="0"/>
                <a:cs typeface="Times New Roman" pitchFamily="18" charset="0"/>
              </a:rPr>
              <a:t> and </a:t>
            </a:r>
            <a:r>
              <a:rPr lang="en-US" altLang="zh-TW" dirty="0" smtClean="0">
                <a:solidFill>
                  <a:srgbClr val="FF0000"/>
                </a:solidFill>
                <a:latin typeface="Times New Roman" pitchFamily="18" charset="0"/>
                <a:cs typeface="Times New Roman" pitchFamily="18" charset="0"/>
              </a:rPr>
              <a:t>C</a:t>
            </a:r>
            <a:r>
              <a:rPr lang="en-US" altLang="zh-TW" dirty="0" smtClean="0">
                <a:latin typeface="Times New Roman" pitchFamily="18" charset="0"/>
                <a:cs typeface="Times New Roman" pitchFamily="18" charset="0"/>
              </a:rPr>
              <a:t> of hypothesis </a:t>
            </a:r>
            <a:r>
              <a:rPr lang="en-US" altLang="zh-TW" dirty="0" smtClean="0">
                <a:solidFill>
                  <a:srgbClr val="FF0000"/>
                </a:solidFill>
                <a:latin typeface="Times New Roman" pitchFamily="18" charset="0"/>
                <a:cs typeface="Times New Roman" pitchFamily="18" charset="0"/>
              </a:rPr>
              <a:t>1</a:t>
            </a:r>
          </a:p>
          <a:p>
            <a:r>
              <a:rPr lang="en-US" altLang="zh-TW" dirty="0" smtClean="0">
                <a:solidFill>
                  <a:srgbClr val="FF0000"/>
                </a:solidFill>
                <a:latin typeface="Times New Roman" pitchFamily="18" charset="0"/>
                <a:cs typeface="Times New Roman" pitchFamily="18" charset="0"/>
              </a:rPr>
              <a:t>The Extension B</a:t>
            </a:r>
            <a:r>
              <a:rPr lang="en-US" altLang="zh-TW" dirty="0" smtClean="0">
                <a:latin typeface="Times New Roman" pitchFamily="18" charset="0"/>
                <a:cs typeface="Times New Roman" pitchFamily="18" charset="0"/>
              </a:rPr>
              <a:t> of hypothesis </a:t>
            </a:r>
            <a:r>
              <a:rPr lang="en-US" altLang="zh-TW" dirty="0" smtClean="0">
                <a:solidFill>
                  <a:srgbClr val="FF0000"/>
                </a:solidFill>
                <a:latin typeface="Times New Roman" pitchFamily="18" charset="0"/>
                <a:cs typeface="Times New Roman" pitchFamily="18" charset="0"/>
              </a:rPr>
              <a:t>3</a:t>
            </a:r>
          </a:p>
          <a:p>
            <a:r>
              <a:rPr lang="en-US" altLang="zh-TW" dirty="0" smtClean="0">
                <a:latin typeface="Times New Roman" pitchFamily="18" charset="0"/>
                <a:cs typeface="Times New Roman" pitchFamily="18" charset="0"/>
              </a:rPr>
              <a:t>Hypotheses </a:t>
            </a:r>
            <a:r>
              <a:rPr lang="en-US" altLang="zh-TW" dirty="0" smtClean="0">
                <a:solidFill>
                  <a:srgbClr val="FF0000"/>
                </a:solidFill>
                <a:latin typeface="Times New Roman" pitchFamily="18" charset="0"/>
                <a:cs typeface="Times New Roman" pitchFamily="18" charset="0"/>
              </a:rPr>
              <a:t>5</a:t>
            </a:r>
            <a:r>
              <a:rPr lang="en-US" altLang="zh-TW" dirty="0" smtClean="0">
                <a:latin typeface="Times New Roman" pitchFamily="18" charset="0"/>
                <a:cs typeface="Times New Roman" pitchFamily="18" charset="0"/>
              </a:rPr>
              <a:t> and </a:t>
            </a:r>
            <a:r>
              <a:rPr lang="en-US" altLang="zh-TW" dirty="0" smtClean="0">
                <a:solidFill>
                  <a:srgbClr val="FF0000"/>
                </a:solidFill>
                <a:latin typeface="Times New Roman" pitchFamily="18" charset="0"/>
                <a:cs typeface="Times New Roman" pitchFamily="18" charset="0"/>
              </a:rPr>
              <a:t>6</a:t>
            </a:r>
            <a:endParaRPr lang="en-US" altLang="zh-TW" dirty="0">
              <a:solidFill>
                <a:srgbClr val="FF0000"/>
              </a:solidFill>
              <a:latin typeface="Times New Roman" pitchFamily="18" charset="0"/>
              <a:cs typeface="Times New Roman" pitchFamily="18" charset="0"/>
            </a:endParaRPr>
          </a:p>
          <a:p>
            <a:pPr marL="0" indent="0">
              <a:buNone/>
            </a:pPr>
            <a:endParaRPr lang="zh-TW" altLang="en-US" dirty="0"/>
          </a:p>
        </p:txBody>
      </p:sp>
    </p:spTree>
    <p:extLst>
      <p:ext uri="{BB962C8B-B14F-4D97-AF65-F5344CB8AC3E}">
        <p14:creationId xmlns:p14="http://schemas.microsoft.com/office/powerpoint/2010/main" xmlns="" val="1783953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980728"/>
          </a:xfrm>
        </p:spPr>
        <p:txBody>
          <a:bodyPr>
            <a:normAutofit/>
          </a:bodyPr>
          <a:lstStyle/>
          <a:p>
            <a:r>
              <a:rPr lang="en-US" altLang="zh-TW" sz="5400" b="1" dirty="0" smtClean="0">
                <a:latin typeface="Times New Roman" pitchFamily="18" charset="0"/>
                <a:cs typeface="Times New Roman" pitchFamily="18" charset="0"/>
              </a:rPr>
              <a:t>Suggestion</a:t>
            </a:r>
            <a:endParaRPr lang="zh-TW" altLang="en-US" sz="5400" b="1" dirty="0">
              <a:latin typeface="Times New Roman" pitchFamily="18" charset="0"/>
              <a:cs typeface="Times New Roman" pitchFamily="18" charset="0"/>
            </a:endParaRPr>
          </a:p>
        </p:txBody>
      </p:sp>
      <p:sp>
        <p:nvSpPr>
          <p:cNvPr id="3" name="內容版面配置區 2"/>
          <p:cNvSpPr>
            <a:spLocks noGrp="1"/>
          </p:cNvSpPr>
          <p:nvPr>
            <p:ph idx="1"/>
          </p:nvPr>
        </p:nvSpPr>
        <p:spPr>
          <a:xfrm>
            <a:off x="467544" y="980728"/>
            <a:ext cx="8229600" cy="5688632"/>
          </a:xfrm>
        </p:spPr>
        <p:txBody>
          <a:bodyPr>
            <a:normAutofit/>
          </a:bodyPr>
          <a:lstStyle/>
          <a:p>
            <a:r>
              <a:rPr lang="en-US" altLang="zh-TW" dirty="0" smtClean="0">
                <a:latin typeface="Times New Roman" pitchFamily="18" charset="0"/>
                <a:cs typeface="Times New Roman" pitchFamily="18" charset="0"/>
              </a:rPr>
              <a:t>This research project is focused on </a:t>
            </a:r>
            <a:r>
              <a:rPr lang="en-US" altLang="zh-TW" dirty="0" smtClean="0">
                <a:solidFill>
                  <a:srgbClr val="FF0000"/>
                </a:solidFill>
                <a:latin typeface="Times New Roman" pitchFamily="18" charset="0"/>
                <a:cs typeface="Times New Roman" pitchFamily="18" charset="0"/>
              </a:rPr>
              <a:t>maritime</a:t>
            </a:r>
            <a:r>
              <a:rPr lang="en-US" altLang="zh-TW" dirty="0" smtClean="0">
                <a:latin typeface="Times New Roman" pitchFamily="18" charset="0"/>
                <a:cs typeface="Times New Roman" pitchFamily="18" charset="0"/>
              </a:rPr>
              <a:t> </a:t>
            </a:r>
            <a:r>
              <a:rPr lang="en-US" altLang="zh-TW" dirty="0" smtClean="0">
                <a:solidFill>
                  <a:srgbClr val="FF0000"/>
                </a:solidFill>
                <a:latin typeface="Times New Roman" pitchFamily="18" charset="0"/>
                <a:cs typeface="Times New Roman" pitchFamily="18" charset="0"/>
              </a:rPr>
              <a:t>English</a:t>
            </a:r>
            <a:r>
              <a:rPr lang="en-US" altLang="zh-TW" dirty="0" smtClean="0">
                <a:latin typeface="Times New Roman" pitchFamily="18" charset="0"/>
                <a:cs typeface="Times New Roman" pitchFamily="18" charset="0"/>
              </a:rPr>
              <a:t> as its ESP content.</a:t>
            </a: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The reason may influence the results:</a:t>
            </a:r>
          </a:p>
          <a:p>
            <a:pPr marL="0" indent="0" algn="ctr">
              <a:buNone/>
            </a:pPr>
            <a:r>
              <a:rPr lang="en-US" altLang="zh-TW" b="1" dirty="0" smtClean="0">
                <a:latin typeface="Times New Roman" pitchFamily="18" charset="0"/>
                <a:cs typeface="Times New Roman" pitchFamily="18" charset="0"/>
              </a:rPr>
              <a:t>       1.</a:t>
            </a:r>
            <a:r>
              <a:rPr lang="zh-TW" altLang="en-US" b="1" dirty="0" smtClean="0">
                <a:solidFill>
                  <a:srgbClr val="FF0000"/>
                </a:solidFill>
                <a:latin typeface="Times New Roman" pitchFamily="18" charset="0"/>
                <a:cs typeface="Times New Roman" pitchFamily="18" charset="0"/>
              </a:rPr>
              <a:t> </a:t>
            </a:r>
            <a:r>
              <a:rPr lang="en-US" altLang="zh-TW" dirty="0" smtClean="0">
                <a:solidFill>
                  <a:srgbClr val="FF0000"/>
                </a:solidFill>
                <a:latin typeface="Times New Roman" pitchFamily="18" charset="0"/>
                <a:cs typeface="Times New Roman" pitchFamily="18" charset="0"/>
              </a:rPr>
              <a:t>The </a:t>
            </a:r>
            <a:r>
              <a:rPr lang="en-US" altLang="zh-TW" dirty="0">
                <a:solidFill>
                  <a:srgbClr val="FF0000"/>
                </a:solidFill>
                <a:latin typeface="Times New Roman" pitchFamily="18" charset="0"/>
                <a:cs typeface="Times New Roman" pitchFamily="18" charset="0"/>
              </a:rPr>
              <a:t>scope of the </a:t>
            </a:r>
            <a:r>
              <a:rPr lang="en-US" altLang="zh-TW" dirty="0" smtClean="0">
                <a:solidFill>
                  <a:srgbClr val="FF0000"/>
                </a:solidFill>
                <a:latin typeface="Times New Roman" pitchFamily="18" charset="0"/>
                <a:cs typeface="Times New Roman" pitchFamily="18" charset="0"/>
              </a:rPr>
              <a:t>study</a:t>
            </a:r>
          </a:p>
          <a:p>
            <a:pPr marL="0" indent="0" algn="ctr">
              <a:buNone/>
            </a:pPr>
            <a:r>
              <a:rPr lang="en-US" altLang="zh-TW" b="1" dirty="0" smtClean="0">
                <a:latin typeface="Times New Roman" pitchFamily="18" charset="0"/>
                <a:cs typeface="Times New Roman" pitchFamily="18" charset="0"/>
              </a:rPr>
              <a:t>    2.</a:t>
            </a:r>
            <a:r>
              <a:rPr lang="zh-TW" altLang="en-US" b="1" dirty="0" smtClean="0">
                <a:solidFill>
                  <a:srgbClr val="FF0000"/>
                </a:solidFill>
                <a:latin typeface="Times New Roman" pitchFamily="18" charset="0"/>
                <a:cs typeface="Times New Roman" pitchFamily="18" charset="0"/>
              </a:rPr>
              <a:t> </a:t>
            </a:r>
            <a:r>
              <a:rPr lang="en-US" altLang="zh-TW" dirty="0" smtClean="0">
                <a:solidFill>
                  <a:srgbClr val="FF0000"/>
                </a:solidFill>
                <a:latin typeface="Times New Roman" pitchFamily="18" charset="0"/>
                <a:cs typeface="Times New Roman" pitchFamily="18" charset="0"/>
              </a:rPr>
              <a:t>The </a:t>
            </a:r>
            <a:r>
              <a:rPr lang="en-US" altLang="zh-TW" dirty="0">
                <a:solidFill>
                  <a:srgbClr val="FF0000"/>
                </a:solidFill>
                <a:latin typeface="Times New Roman" pitchFamily="18" charset="0"/>
                <a:cs typeface="Times New Roman" pitchFamily="18" charset="0"/>
              </a:rPr>
              <a:t>category of </a:t>
            </a:r>
            <a:r>
              <a:rPr lang="en-US" altLang="zh-TW" dirty="0" smtClean="0">
                <a:solidFill>
                  <a:srgbClr val="FF0000"/>
                </a:solidFill>
                <a:latin typeface="Times New Roman" pitchFamily="18" charset="0"/>
                <a:cs typeface="Times New Roman" pitchFamily="18" charset="0"/>
              </a:rPr>
              <a:t>ESP</a:t>
            </a:r>
          </a:p>
          <a:p>
            <a:pPr marL="0" indent="0" algn="ctr">
              <a:buNone/>
            </a:pPr>
            <a:r>
              <a:rPr lang="en-US" altLang="zh-TW" b="1" dirty="0" smtClean="0">
                <a:latin typeface="Times New Roman" pitchFamily="18" charset="0"/>
                <a:cs typeface="Times New Roman" pitchFamily="18" charset="0"/>
              </a:rPr>
              <a:t> 3.</a:t>
            </a:r>
            <a:r>
              <a:rPr lang="zh-TW" altLang="en-US" b="1" dirty="0" smtClean="0">
                <a:solidFill>
                  <a:srgbClr val="FF0000"/>
                </a:solidFill>
                <a:latin typeface="Times New Roman" pitchFamily="18" charset="0"/>
                <a:cs typeface="Times New Roman" pitchFamily="18" charset="0"/>
              </a:rPr>
              <a:t> </a:t>
            </a:r>
            <a:r>
              <a:rPr lang="en-US" altLang="zh-TW" dirty="0" smtClean="0">
                <a:solidFill>
                  <a:srgbClr val="FF0000"/>
                </a:solidFill>
                <a:latin typeface="Times New Roman" pitchFamily="18" charset="0"/>
                <a:cs typeface="Times New Roman" pitchFamily="18" charset="0"/>
              </a:rPr>
              <a:t>Cultural difference</a:t>
            </a:r>
          </a:p>
          <a:p>
            <a:pPr algn="just"/>
            <a:r>
              <a:rPr lang="en-US" altLang="zh-TW" dirty="0" smtClean="0">
                <a:latin typeface="Times New Roman" pitchFamily="18" charset="0"/>
                <a:cs typeface="Times New Roman" pitchFamily="18" charset="0"/>
              </a:rPr>
              <a:t>Hope </a:t>
            </a:r>
            <a:r>
              <a:rPr lang="en-US" altLang="zh-TW" dirty="0">
                <a:latin typeface="Times New Roman" pitchFamily="18" charset="0"/>
                <a:cs typeface="Times New Roman" pitchFamily="18" charset="0"/>
              </a:rPr>
              <a:t>future study can integrate students of </a:t>
            </a:r>
            <a:r>
              <a:rPr lang="en-US" altLang="zh-TW" dirty="0">
                <a:solidFill>
                  <a:srgbClr val="FF0000"/>
                </a:solidFill>
                <a:latin typeface="Times New Roman" pitchFamily="18" charset="0"/>
                <a:cs typeface="Times New Roman" pitchFamily="18" charset="0"/>
              </a:rPr>
              <a:t>Western countries </a:t>
            </a:r>
            <a:r>
              <a:rPr lang="en-US" altLang="zh-TW" dirty="0">
                <a:latin typeface="Times New Roman" pitchFamily="18" charset="0"/>
                <a:cs typeface="Times New Roman" pitchFamily="18" charset="0"/>
              </a:rPr>
              <a:t>into subjects to increase the diversity of the </a:t>
            </a:r>
            <a:r>
              <a:rPr lang="en-US" altLang="zh-TW" dirty="0" smtClean="0">
                <a:latin typeface="Times New Roman" pitchFamily="18" charset="0"/>
                <a:cs typeface="Times New Roman" pitchFamily="18" charset="0"/>
              </a:rPr>
              <a:t>data.</a:t>
            </a:r>
            <a:endParaRPr lang="en-US" altLang="zh-TW" dirty="0">
              <a:latin typeface="Times New Roman" pitchFamily="18" charset="0"/>
              <a:cs typeface="Times New Roman" pitchFamily="18" charset="0"/>
            </a:endParaRPr>
          </a:p>
        </p:txBody>
      </p:sp>
    </p:spTree>
    <p:extLst>
      <p:ext uri="{BB962C8B-B14F-4D97-AF65-F5344CB8AC3E}">
        <p14:creationId xmlns:p14="http://schemas.microsoft.com/office/powerpoint/2010/main" xmlns="" val="10182776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davis-social-media-for-teachers-tips-01.png"/>
          <p:cNvPicPr>
            <a:picLocks noChangeAspect="1"/>
          </p:cNvPicPr>
          <p:nvPr/>
        </p:nvPicPr>
        <p:blipFill>
          <a:blip r:embed="rId2" cstate="print">
            <a:clrChange>
              <a:clrFrom>
                <a:srgbClr val="EBD467"/>
              </a:clrFrom>
              <a:clrTo>
                <a:srgbClr val="EBD467">
                  <a:alpha val="0"/>
                </a:srgbClr>
              </a:clrTo>
            </a:clrChange>
            <a:lum bright="70000" contrast="-70000"/>
          </a:blip>
          <a:stretch>
            <a:fillRect/>
          </a:stretch>
        </p:blipFill>
        <p:spPr>
          <a:xfrm>
            <a:off x="-1188640" y="476672"/>
            <a:ext cx="4381500" cy="3240360"/>
          </a:xfrm>
          <a:prstGeom prst="rect">
            <a:avLst/>
          </a:prstGeom>
        </p:spPr>
      </p:pic>
      <p:pic>
        <p:nvPicPr>
          <p:cNvPr id="6" name="圖片 5" descr="images.png"/>
          <p:cNvPicPr>
            <a:picLocks noChangeAspect="1"/>
          </p:cNvPicPr>
          <p:nvPr/>
        </p:nvPicPr>
        <p:blipFill>
          <a:blip r:embed="rId3" cstate="print">
            <a:clrChange>
              <a:clrFrom>
                <a:srgbClr val="FFFFFF"/>
              </a:clrFrom>
              <a:clrTo>
                <a:srgbClr val="FFFFFF">
                  <a:alpha val="0"/>
                </a:srgbClr>
              </a:clrTo>
            </a:clrChange>
            <a:lum bright="70000" contrast="-70000"/>
          </a:blip>
          <a:stretch>
            <a:fillRect/>
          </a:stretch>
        </p:blipFill>
        <p:spPr>
          <a:xfrm>
            <a:off x="395536" y="188640"/>
            <a:ext cx="8424936" cy="6264696"/>
          </a:xfrm>
          <a:prstGeom prst="rect">
            <a:avLst/>
          </a:prstGeom>
        </p:spPr>
      </p:pic>
      <p:sp>
        <p:nvSpPr>
          <p:cNvPr id="2" name="標題 1"/>
          <p:cNvSpPr>
            <a:spLocks noGrp="1"/>
          </p:cNvSpPr>
          <p:nvPr>
            <p:ph type="title"/>
          </p:nvPr>
        </p:nvSpPr>
        <p:spPr/>
        <p:txBody>
          <a:bodyPr/>
          <a:lstStyle/>
          <a:p>
            <a:endParaRPr lang="zh-TW" altLang="en-US" dirty="0"/>
          </a:p>
        </p:txBody>
      </p:sp>
      <p:pic>
        <p:nvPicPr>
          <p:cNvPr id="1027" name="Picture 3"/>
          <p:cNvPicPr>
            <a:picLocks noGrp="1" noChangeAspect="1" noChangeArrowheads="1"/>
          </p:cNvPicPr>
          <p:nvPr>
            <p:ph idx="1"/>
          </p:nvPr>
        </p:nvPicPr>
        <p:blipFill>
          <a:blip r:embed="rId4" cstate="print">
            <a:clrChange>
              <a:clrFrom>
                <a:srgbClr val="FFFFFF"/>
              </a:clrFrom>
              <a:clrTo>
                <a:srgbClr val="FFFFFF">
                  <a:alpha val="0"/>
                </a:srgbClr>
              </a:clrTo>
            </a:clrChange>
            <a:lum/>
          </a:blip>
          <a:srcRect/>
          <a:stretch>
            <a:fillRect/>
          </a:stretch>
        </p:blipFill>
        <p:spPr bwMode="auto">
          <a:xfrm>
            <a:off x="251520" y="692696"/>
            <a:ext cx="8677275" cy="5544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US" altLang="zh-TW" sz="4800" b="1" dirty="0" smtClean="0">
                <a:effectLst>
                  <a:outerShdw blurRad="38100" dist="38100" dir="2700000" algn="tl">
                    <a:srgbClr val="000000">
                      <a:alpha val="43137"/>
                    </a:srgbClr>
                  </a:outerShdw>
                </a:effectLst>
                <a:latin typeface="Times New Roman" pitchFamily="18" charset="0"/>
                <a:cs typeface="Times New Roman" pitchFamily="18" charset="0"/>
              </a:rPr>
              <a:t>Research background </a:t>
            </a:r>
            <a:endParaRPr lang="zh-TW" altLang="en-US" sz="4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內容版面配置區 2"/>
          <p:cNvSpPr>
            <a:spLocks noGrp="1"/>
          </p:cNvSpPr>
          <p:nvPr>
            <p:ph idx="1"/>
          </p:nvPr>
        </p:nvSpPr>
        <p:spPr>
          <a:xfrm>
            <a:off x="899592" y="1340768"/>
            <a:ext cx="7498080" cy="5016624"/>
          </a:xfrm>
        </p:spPr>
        <p:txBody>
          <a:bodyPr>
            <a:normAutofit/>
          </a:bodyPr>
          <a:lstStyle/>
          <a:p>
            <a:pPr algn="just"/>
            <a:r>
              <a:rPr lang="en-US" altLang="zh-TW" sz="2800" dirty="0" smtClean="0">
                <a:latin typeface="Times New Roman" pitchFamily="18" charset="0"/>
                <a:cs typeface="Times New Roman" pitchFamily="18" charset="0"/>
              </a:rPr>
              <a:t>With time passing, the number of social media users on Facebook,</a:t>
            </a:r>
            <a:r>
              <a:rPr lang="zh-TW" altLang="en-US" sz="2800" dirty="0" smtClean="0">
                <a:latin typeface="Times New Roman" pitchFamily="18" charset="0"/>
                <a:cs typeface="Times New Roman" pitchFamily="18" charset="0"/>
              </a:rPr>
              <a:t> </a:t>
            </a:r>
            <a:r>
              <a:rPr lang="en-US" altLang="zh-TW" sz="2800" dirty="0" smtClean="0">
                <a:latin typeface="Times New Roman" pitchFamily="18" charset="0"/>
                <a:cs typeface="Times New Roman" pitchFamily="18" charset="0"/>
              </a:rPr>
              <a:t>YouTube, Twitter, and </a:t>
            </a:r>
            <a:r>
              <a:rPr lang="en-US" altLang="zh-TW" sz="2800" dirty="0" err="1" smtClean="0">
                <a:latin typeface="Times New Roman" pitchFamily="18" charset="0"/>
                <a:cs typeface="Times New Roman" pitchFamily="18" charset="0"/>
              </a:rPr>
              <a:t>Weibo</a:t>
            </a:r>
            <a:r>
              <a:rPr lang="en-US" altLang="zh-TW" sz="2800" dirty="0" smtClean="0">
                <a:latin typeface="Times New Roman" pitchFamily="18" charset="0"/>
                <a:cs typeface="Times New Roman" pitchFamily="18" charset="0"/>
              </a:rPr>
              <a:t> continues to increase.</a:t>
            </a:r>
            <a:r>
              <a:rPr lang="zh-TW" altLang="en-US" sz="2800" dirty="0" smtClean="0">
                <a:latin typeface="Times New Roman" pitchFamily="18" charset="0"/>
                <a:cs typeface="Times New Roman" pitchFamily="18" charset="0"/>
              </a:rPr>
              <a:t> </a:t>
            </a:r>
            <a:endParaRPr lang="en-US" altLang="zh-TW" sz="2800" dirty="0" smtClean="0">
              <a:latin typeface="Times New Roman" pitchFamily="18" charset="0"/>
              <a:cs typeface="Times New Roman" pitchFamily="18" charset="0"/>
            </a:endParaRPr>
          </a:p>
          <a:p>
            <a:pPr algn="just"/>
            <a:r>
              <a:rPr lang="en-US" altLang="zh-TW" sz="2800" dirty="0" smtClean="0">
                <a:latin typeface="Times New Roman" pitchFamily="18" charset="0"/>
                <a:cs typeface="Times New Roman" pitchFamily="18" charset="0"/>
              </a:rPr>
              <a:t>The functions of these social media also continue to progress and become more convenient and practical.</a:t>
            </a:r>
            <a:endParaRPr lang="zh-TW" altLang="en-US" sz="2800" dirty="0">
              <a:latin typeface="Times New Roman" pitchFamily="18" charset="0"/>
              <a:cs typeface="Times New Roman" pitchFamily="18" charset="0"/>
            </a:endParaRPr>
          </a:p>
        </p:txBody>
      </p:sp>
      <p:grpSp>
        <p:nvGrpSpPr>
          <p:cNvPr id="12" name="群組 11"/>
          <p:cNvGrpSpPr/>
          <p:nvPr/>
        </p:nvGrpSpPr>
        <p:grpSpPr>
          <a:xfrm>
            <a:off x="0" y="4293096"/>
            <a:ext cx="9144000" cy="2564904"/>
            <a:chOff x="0" y="4293096"/>
            <a:chExt cx="9144000" cy="2564904"/>
          </a:xfrm>
        </p:grpSpPr>
        <p:pic>
          <p:nvPicPr>
            <p:cNvPr id="5" name="內容版面配置區 3" descr="下載.pn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4365104"/>
              <a:ext cx="9144000" cy="2492896"/>
            </a:xfrm>
            <a:prstGeom prst="rect">
              <a:avLst/>
            </a:prstGeom>
          </p:spPr>
        </p:pic>
        <p:cxnSp>
          <p:nvCxnSpPr>
            <p:cNvPr id="9" name="直線接點 8"/>
            <p:cNvCxnSpPr/>
            <p:nvPr/>
          </p:nvCxnSpPr>
          <p:spPr>
            <a:xfrm>
              <a:off x="683568" y="4293096"/>
              <a:ext cx="7776864" cy="72008"/>
            </a:xfrm>
            <a:prstGeom prst="line">
              <a:avLst/>
            </a:prstGeom>
            <a:ln w="127000" cmpd="sng">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QA.png"/>
          <p:cNvPicPr>
            <a:picLocks noGrp="1" noChangeAspect="1"/>
          </p:cNvPicPr>
          <p:nvPr>
            <p:ph idx="1"/>
          </p:nvPr>
        </p:nvPicPr>
        <p:blipFill>
          <a:blip r:embed="rId2" cstate="print">
            <a:clrChange>
              <a:clrFrom>
                <a:srgbClr val="FFFFFF"/>
              </a:clrFrom>
              <a:clrTo>
                <a:srgbClr val="FFFFFF">
                  <a:alpha val="0"/>
                </a:srgbClr>
              </a:clrTo>
            </a:clrChange>
          </a:blip>
          <a:stretch>
            <a:fillRect/>
          </a:stretch>
        </p:blipFill>
        <p:spPr>
          <a:xfrm>
            <a:off x="683568" y="692696"/>
            <a:ext cx="7920879" cy="5616624"/>
          </a:xfrm>
        </p:spPr>
      </p:pic>
    </p:spTree>
    <p:extLst>
      <p:ext uri="{BB962C8B-B14F-4D97-AF65-F5344CB8AC3E}">
        <p14:creationId xmlns:p14="http://schemas.microsoft.com/office/powerpoint/2010/main" xmlns="" val="684748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27584" y="620688"/>
            <a:ext cx="7704856" cy="4800600"/>
          </a:xfrm>
        </p:spPr>
        <p:txBody>
          <a:bodyPr>
            <a:normAutofit/>
          </a:bodyPr>
          <a:lstStyle/>
          <a:p>
            <a:pPr algn="just"/>
            <a:r>
              <a:rPr lang="en-US" altLang="zh-TW" sz="2800" dirty="0" smtClean="0">
                <a:latin typeface="Times New Roman" pitchFamily="18" charset="0"/>
                <a:cs typeface="Times New Roman" pitchFamily="18" charset="0"/>
              </a:rPr>
              <a:t>According to </a:t>
            </a:r>
            <a:r>
              <a:rPr lang="en-US" altLang="zh-TW" sz="2800" dirty="0" err="1" smtClean="0">
                <a:latin typeface="Times New Roman" pitchFamily="18" charset="0"/>
                <a:cs typeface="Times New Roman" pitchFamily="18" charset="0"/>
              </a:rPr>
              <a:t>eMarketer’s</a:t>
            </a:r>
            <a:r>
              <a:rPr lang="en-US" altLang="zh-TW" sz="2800" dirty="0" smtClean="0">
                <a:latin typeface="Times New Roman" pitchFamily="18" charset="0"/>
                <a:cs typeface="Times New Roman" pitchFamily="18" charset="0"/>
              </a:rPr>
              <a:t> Research, there were 16.1 billion people using social media at least once a month in 2013. And </a:t>
            </a:r>
            <a:r>
              <a:rPr lang="en-US" altLang="zh-TW" sz="2800" dirty="0" err="1" smtClean="0">
                <a:latin typeface="Times New Roman" pitchFamily="18" charset="0"/>
                <a:cs typeface="Times New Roman" pitchFamily="18" charset="0"/>
              </a:rPr>
              <a:t>eMarketer</a:t>
            </a:r>
            <a:r>
              <a:rPr lang="en-US" altLang="zh-TW" sz="2800" dirty="0" smtClean="0">
                <a:latin typeface="Times New Roman" pitchFamily="18" charset="0"/>
                <a:cs typeface="Times New Roman" pitchFamily="18" charset="0"/>
              </a:rPr>
              <a:t> estimates that social media users will reach 23.3 billion in 2017.</a:t>
            </a:r>
            <a:endParaRPr lang="zh-TW" altLang="en-US" sz="2800"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cstate="print"/>
          <a:srcRect/>
          <a:stretch>
            <a:fillRect/>
          </a:stretch>
        </p:blipFill>
        <p:spPr bwMode="auto">
          <a:xfrm>
            <a:off x="539552" y="2996952"/>
            <a:ext cx="8424936" cy="3672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143000"/>
          </a:xfrm>
        </p:spPr>
        <p:txBody>
          <a:bodyPr>
            <a:normAutofit/>
          </a:bodyPr>
          <a:lstStyle/>
          <a:p>
            <a:pPr lvl="1" algn="ctr" rtl="0">
              <a:spcBef>
                <a:spcPct val="0"/>
              </a:spcBef>
            </a:pPr>
            <a:r>
              <a:rPr lang="en-US" altLang="zh-TW" sz="4800" b="1" dirty="0" smtClean="0">
                <a:latin typeface="Times New Roman" pitchFamily="18" charset="0"/>
                <a:cs typeface="Times New Roman" pitchFamily="18" charset="0"/>
              </a:rPr>
              <a:t>Purpose</a:t>
            </a:r>
            <a:r>
              <a:rPr lang="en-US" altLang="zh-TW" sz="5400" dirty="0" smtClean="0">
                <a:latin typeface="Times New Roman" pitchFamily="18" charset="0"/>
                <a:cs typeface="Times New Roman" pitchFamily="18" charset="0"/>
              </a:rPr>
              <a:t> </a:t>
            </a:r>
            <a:r>
              <a:rPr lang="en-US" altLang="zh-TW" sz="5400" b="1" dirty="0" smtClean="0">
                <a:latin typeface="Times New Roman" pitchFamily="18" charset="0"/>
                <a:cs typeface="Times New Roman" pitchFamily="18" charset="0"/>
              </a:rPr>
              <a:t>of study</a:t>
            </a:r>
            <a:endParaRPr lang="zh-TW" altLang="en-US" sz="5400" b="1" dirty="0">
              <a:latin typeface="Times New Roman" pitchFamily="18" charset="0"/>
              <a:cs typeface="Times New Roman" pitchFamily="18" charset="0"/>
            </a:endParaRPr>
          </a:p>
        </p:txBody>
      </p:sp>
      <p:sp>
        <p:nvSpPr>
          <p:cNvPr id="3" name="內容版面配置區 2"/>
          <p:cNvSpPr>
            <a:spLocks noGrp="1"/>
          </p:cNvSpPr>
          <p:nvPr>
            <p:ph idx="1"/>
          </p:nvPr>
        </p:nvSpPr>
        <p:spPr>
          <a:xfrm>
            <a:off x="457200" y="1124744"/>
            <a:ext cx="8229600" cy="5733256"/>
          </a:xfrm>
        </p:spPr>
        <p:txBody>
          <a:bodyPr>
            <a:normAutofit fontScale="92500" lnSpcReduction="20000"/>
          </a:bodyPr>
          <a:lstStyle/>
          <a:p>
            <a:pPr algn="just"/>
            <a:r>
              <a:rPr lang="en-US" altLang="zh-TW" sz="3000" dirty="0" smtClean="0">
                <a:latin typeface="Times New Roman" pitchFamily="18" charset="0"/>
                <a:cs typeface="Times New Roman" pitchFamily="18" charset="0"/>
              </a:rPr>
              <a:t>We  make suggestions for the integration of social media into the teaching of college instructors to improve the effectiveness of teaching and learning as well as enhance learning motivation and attitude.  </a:t>
            </a:r>
          </a:p>
          <a:p>
            <a:pPr algn="ctr">
              <a:buNone/>
            </a:pPr>
            <a:endParaRPr lang="en-US" altLang="zh-TW" sz="3500" b="1" dirty="0" smtClean="0">
              <a:latin typeface="Times New Roman" pitchFamily="18" charset="0"/>
              <a:cs typeface="Times New Roman" pitchFamily="18" charset="0"/>
            </a:endParaRPr>
          </a:p>
          <a:p>
            <a:pPr algn="ctr">
              <a:buNone/>
            </a:pPr>
            <a:r>
              <a:rPr lang="en-US" altLang="zh-TW" sz="3500" b="1" dirty="0" smtClean="0">
                <a:latin typeface="Times New Roman" pitchFamily="18" charset="0"/>
                <a:cs typeface="Times New Roman" pitchFamily="18" charset="0"/>
              </a:rPr>
              <a:t>Three research objectives</a:t>
            </a:r>
          </a:p>
          <a:p>
            <a:pPr algn="ctr">
              <a:buNone/>
            </a:pPr>
            <a:r>
              <a:rPr lang="en-US" altLang="zh-TW" dirty="0" smtClean="0"/>
              <a:t>Whether </a:t>
            </a:r>
            <a:r>
              <a:rPr lang="en-US" altLang="zh-TW" dirty="0"/>
              <a:t>the integration of social media </a:t>
            </a:r>
            <a:r>
              <a:rPr lang="en-US" altLang="zh-TW" dirty="0" smtClean="0"/>
              <a:t>into teaching </a:t>
            </a:r>
            <a:r>
              <a:rPr lang="en-US" altLang="zh-TW" dirty="0"/>
              <a:t>can </a:t>
            </a:r>
            <a:r>
              <a:rPr lang="en-US" altLang="zh-TW" dirty="0" smtClean="0"/>
              <a:t>improve</a:t>
            </a:r>
          </a:p>
          <a:p>
            <a:pPr algn="ctr">
              <a:buNone/>
            </a:pPr>
            <a:r>
              <a:rPr lang="en-US" altLang="zh-TW" dirty="0" smtClean="0"/>
              <a:t>   </a:t>
            </a:r>
            <a:endParaRPr lang="en-US" altLang="zh-TW" sz="2800" dirty="0" smtClean="0">
              <a:latin typeface="Times New Roman" pitchFamily="18" charset="0"/>
              <a:cs typeface="Times New Roman" pitchFamily="18" charset="0"/>
            </a:endParaRPr>
          </a:p>
          <a:p>
            <a:pPr lvl="0"/>
            <a:r>
              <a:rPr lang="en-US" altLang="zh-TW" dirty="0" smtClean="0">
                <a:latin typeface="Times New Roman" pitchFamily="18" charset="0"/>
                <a:cs typeface="Times New Roman" pitchFamily="18" charset="0"/>
              </a:rPr>
              <a:t>student’s learning motivation.</a:t>
            </a:r>
          </a:p>
          <a:p>
            <a:pPr lvl="0"/>
            <a:endParaRPr lang="zh-TW" altLang="zh-TW" sz="1500" dirty="0" smtClean="0">
              <a:latin typeface="Times New Roman" pitchFamily="18" charset="0"/>
              <a:cs typeface="Times New Roman" pitchFamily="18" charset="0"/>
            </a:endParaRPr>
          </a:p>
          <a:p>
            <a:pPr lvl="0"/>
            <a:r>
              <a:rPr lang="en-US" altLang="zh-TW" dirty="0">
                <a:latin typeface="Times New Roman" pitchFamily="18" charset="0"/>
                <a:cs typeface="Times New Roman" pitchFamily="18" charset="0"/>
              </a:rPr>
              <a:t>i</a:t>
            </a:r>
            <a:r>
              <a:rPr lang="en-US" altLang="zh-TW" dirty="0" smtClean="0">
                <a:latin typeface="Times New Roman" pitchFamily="18" charset="0"/>
                <a:cs typeface="Times New Roman" pitchFamily="18" charset="0"/>
              </a:rPr>
              <a:t>nteraction between students and teachers.</a:t>
            </a:r>
          </a:p>
          <a:p>
            <a:pPr lvl="0"/>
            <a:endParaRPr lang="zh-TW" altLang="zh-TW" sz="1400" dirty="0" smtClean="0">
              <a:latin typeface="Times New Roman" pitchFamily="18" charset="0"/>
              <a:cs typeface="Times New Roman" pitchFamily="18" charset="0"/>
            </a:endParaRPr>
          </a:p>
          <a:p>
            <a:pPr lvl="0"/>
            <a:r>
              <a:rPr lang="en-US" altLang="zh-TW" dirty="0" smtClean="0">
                <a:latin typeface="Times New Roman" pitchFamily="18" charset="0"/>
                <a:cs typeface="Times New Roman" pitchFamily="18" charset="0"/>
              </a:rPr>
              <a:t>learning efficiency.</a:t>
            </a:r>
            <a:endParaRPr lang="zh-TW" altLang="zh-TW" dirty="0" smtClean="0">
              <a:latin typeface="Times New Roman" pitchFamily="18" charset="0"/>
              <a:cs typeface="Times New Roman" pitchFamily="18" charset="0"/>
            </a:endParaRPr>
          </a:p>
          <a:p>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980728"/>
            <a:ext cx="8621589" cy="1143000"/>
          </a:xfrm>
        </p:spPr>
        <p:txBody>
          <a:bodyPr>
            <a:noAutofit/>
          </a:bodyPr>
          <a:lstStyle/>
          <a:p>
            <a:pPr algn="ctr"/>
            <a:r>
              <a:rPr lang="en-US" altLang="zh-TW" sz="8000" b="1" dirty="0" smtClean="0"/>
              <a:t>Literature Review</a:t>
            </a:r>
            <a:endParaRPr lang="zh-TW" altLang="en-US" sz="8000" b="1" dirty="0"/>
          </a:p>
        </p:txBody>
      </p:sp>
      <p:pic>
        <p:nvPicPr>
          <p:cNvPr id="4" name="內容版面配置區 3" descr="literature-review-template-for-web.jpg"/>
          <p:cNvPicPr>
            <a:picLocks noGrp="1" noChangeAspect="1"/>
          </p:cNvPicPr>
          <p:nvPr>
            <p:ph idx="1"/>
          </p:nvPr>
        </p:nvPicPr>
        <p:blipFill>
          <a:blip r:embed="rId2" cstate="print">
            <a:clrChange>
              <a:clrFrom>
                <a:srgbClr val="FFFFFF"/>
              </a:clrFrom>
              <a:clrTo>
                <a:srgbClr val="FFFFFF">
                  <a:alpha val="0"/>
                </a:srgbClr>
              </a:clrTo>
            </a:clrChange>
          </a:blip>
          <a:stretch>
            <a:fillRect/>
          </a:stretch>
        </p:blipFill>
        <p:spPr>
          <a:xfrm>
            <a:off x="827584" y="2492896"/>
            <a:ext cx="7272808" cy="3456384"/>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700808"/>
          </a:xfrm>
        </p:spPr>
        <p:txBody>
          <a:bodyPr/>
          <a:lstStyle/>
          <a:p>
            <a:pPr algn="ctr"/>
            <a:r>
              <a:rPr lang="en-US" altLang="zh-TW" b="1" dirty="0" smtClean="0">
                <a:latin typeface="Times New Roman" pitchFamily="18" charset="0"/>
                <a:cs typeface="Times New Roman" pitchFamily="18" charset="0"/>
              </a:rPr>
              <a:t>Theoretical Basis</a:t>
            </a:r>
            <a:r>
              <a:rPr lang="zh-TW" altLang="en-US" b="1" dirty="0" smtClean="0">
                <a:latin typeface="新細明體"/>
                <a:ea typeface="新細明體"/>
                <a:cs typeface="Times New Roman" pitchFamily="18" charset="0"/>
              </a:rPr>
              <a:t>：</a:t>
            </a:r>
            <a:r>
              <a:rPr lang="en-US" altLang="zh-TW" b="1" dirty="0" smtClean="0">
                <a:latin typeface="Times New Roman" pitchFamily="18" charset="0"/>
                <a:cs typeface="Times New Roman" pitchFamily="18" charset="0"/>
              </a:rPr>
              <a:t>Triadic Reciprocal Determinism</a:t>
            </a:r>
            <a:endParaRPr lang="zh-TW" altLang="en-US" b="1" dirty="0">
              <a:latin typeface="Times New Roman" pitchFamily="18" charset="0"/>
              <a:cs typeface="Times New Roman" pitchFamily="18" charset="0"/>
            </a:endParaRPr>
          </a:p>
        </p:txBody>
      </p:sp>
      <p:sp>
        <p:nvSpPr>
          <p:cNvPr id="3" name="內容版面配置區 2"/>
          <p:cNvSpPr>
            <a:spLocks noGrp="1"/>
          </p:cNvSpPr>
          <p:nvPr>
            <p:ph idx="1"/>
          </p:nvPr>
        </p:nvSpPr>
        <p:spPr>
          <a:xfrm>
            <a:off x="179512" y="1556792"/>
            <a:ext cx="8712968" cy="2304256"/>
          </a:xfrm>
        </p:spPr>
        <p:txBody>
          <a:bodyPr>
            <a:normAutofit/>
          </a:bodyPr>
          <a:lstStyle/>
          <a:p>
            <a:pPr algn="just">
              <a:buNone/>
            </a:pPr>
            <a:r>
              <a:rPr lang="en-US" altLang="zh-TW" dirty="0" smtClean="0">
                <a:latin typeface="Times New Roman" pitchFamily="18" charset="0"/>
                <a:cs typeface="Times New Roman" pitchFamily="18" charset="0"/>
              </a:rPr>
              <a:t>   </a:t>
            </a:r>
            <a:r>
              <a:rPr lang="en-US" altLang="zh-TW" sz="3600" dirty="0" smtClean="0">
                <a:latin typeface="Times New Roman" pitchFamily="18" charset="0"/>
                <a:cs typeface="Times New Roman" pitchFamily="18" charset="0"/>
              </a:rPr>
              <a:t>Human beings' learning behaviors are a triangular structure which is formed by three factors: </a:t>
            </a:r>
            <a:r>
              <a:rPr lang="en-US" altLang="zh-TW" sz="3600" dirty="0" smtClean="0">
                <a:solidFill>
                  <a:srgbClr val="FF0000"/>
                </a:solidFill>
                <a:latin typeface="Times New Roman" pitchFamily="18" charset="0"/>
                <a:cs typeface="Times New Roman" pitchFamily="18" charset="0"/>
              </a:rPr>
              <a:t>personal factors</a:t>
            </a:r>
            <a:r>
              <a:rPr lang="en-US" altLang="zh-TW" sz="3600" dirty="0" smtClean="0">
                <a:latin typeface="Times New Roman" pitchFamily="18" charset="0"/>
                <a:cs typeface="Times New Roman" pitchFamily="18" charset="0"/>
              </a:rPr>
              <a:t>, </a:t>
            </a:r>
            <a:r>
              <a:rPr lang="en-US" altLang="zh-TW" sz="3600" dirty="0" smtClean="0">
                <a:solidFill>
                  <a:srgbClr val="FF0000"/>
                </a:solidFill>
                <a:latin typeface="Times New Roman" pitchFamily="18" charset="0"/>
                <a:cs typeface="Times New Roman" pitchFamily="18" charset="0"/>
              </a:rPr>
              <a:t>behavioral factors</a:t>
            </a:r>
            <a:r>
              <a:rPr lang="en-US" altLang="zh-TW" sz="3600" dirty="0" smtClean="0">
                <a:latin typeface="Times New Roman" pitchFamily="18" charset="0"/>
                <a:cs typeface="Times New Roman" pitchFamily="18" charset="0"/>
              </a:rPr>
              <a:t> and </a:t>
            </a:r>
            <a:r>
              <a:rPr lang="en-US" altLang="zh-TW" sz="3600" dirty="0" smtClean="0">
                <a:solidFill>
                  <a:srgbClr val="FF0000"/>
                </a:solidFill>
                <a:latin typeface="Times New Roman" pitchFamily="18" charset="0"/>
                <a:cs typeface="Times New Roman" pitchFamily="18" charset="0"/>
              </a:rPr>
              <a:t>environmental factors</a:t>
            </a:r>
            <a:r>
              <a:rPr lang="en-US" altLang="zh-TW" sz="3600" dirty="0" smtClean="0">
                <a:latin typeface="Times New Roman" pitchFamily="18" charset="0"/>
                <a:cs typeface="Times New Roman" pitchFamily="18" charset="0"/>
              </a:rPr>
              <a:t>.</a:t>
            </a:r>
            <a:endParaRPr lang="en-US" altLang="zh-TW" dirty="0" smtClean="0">
              <a:latin typeface="Times New Roman" pitchFamily="18" charset="0"/>
              <a:cs typeface="Times New Roman" pitchFamily="18" charset="0"/>
            </a:endParaRPr>
          </a:p>
          <a:p>
            <a:pPr algn="just">
              <a:buNone/>
            </a:pPr>
            <a:endParaRPr lang="en-US" altLang="zh-TW" sz="2000" dirty="0" smtClean="0">
              <a:latin typeface="Times New Roman" pitchFamily="18" charset="0"/>
              <a:cs typeface="Times New Roman" pitchFamily="18" charset="0"/>
            </a:endParaRPr>
          </a:p>
        </p:txBody>
      </p:sp>
      <p:grpSp>
        <p:nvGrpSpPr>
          <p:cNvPr id="4" name="群組 3"/>
          <p:cNvGrpSpPr/>
          <p:nvPr/>
        </p:nvGrpSpPr>
        <p:grpSpPr>
          <a:xfrm>
            <a:off x="611560" y="3789040"/>
            <a:ext cx="8064896" cy="2952328"/>
            <a:chOff x="611560" y="3198205"/>
            <a:chExt cx="8064896" cy="3557935"/>
          </a:xfrm>
        </p:grpSpPr>
        <p:sp>
          <p:nvSpPr>
            <p:cNvPr id="5" name="橢圓 4"/>
            <p:cNvSpPr/>
            <p:nvPr/>
          </p:nvSpPr>
          <p:spPr>
            <a:xfrm>
              <a:off x="611560" y="3198205"/>
              <a:ext cx="2736304" cy="1689904"/>
            </a:xfrm>
            <a:prstGeom prst="ellipse">
              <a:avLst/>
            </a:prstGeom>
            <a:solidFill>
              <a:srgbClr val="FFFF99"/>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smtClean="0">
                  <a:solidFill>
                    <a:schemeClr val="tx1"/>
                  </a:solidFill>
                  <a:latin typeface="Times New Roman" pitchFamily="18" charset="0"/>
                  <a:cs typeface="Times New Roman" pitchFamily="18" charset="0"/>
                </a:rPr>
                <a:t>Personal</a:t>
              </a:r>
            </a:p>
            <a:p>
              <a:pPr algn="ctr"/>
              <a:r>
                <a:rPr lang="en-US" altLang="zh-TW" sz="2800" dirty="0" smtClean="0">
                  <a:solidFill>
                    <a:schemeClr val="tx1"/>
                  </a:solidFill>
                  <a:latin typeface="Times New Roman" pitchFamily="18" charset="0"/>
                  <a:cs typeface="Times New Roman" pitchFamily="18" charset="0"/>
                </a:rPr>
                <a:t>Factors</a:t>
              </a:r>
              <a:endParaRPr lang="zh-TW" altLang="en-US" sz="2800" dirty="0">
                <a:solidFill>
                  <a:schemeClr val="tx1"/>
                </a:solidFill>
                <a:latin typeface="Times New Roman" pitchFamily="18" charset="0"/>
                <a:cs typeface="Times New Roman" pitchFamily="18" charset="0"/>
              </a:endParaRPr>
            </a:p>
          </p:txBody>
        </p:sp>
        <p:sp>
          <p:nvSpPr>
            <p:cNvPr id="6" name="橢圓 5"/>
            <p:cNvSpPr/>
            <p:nvPr/>
          </p:nvSpPr>
          <p:spPr>
            <a:xfrm>
              <a:off x="5940152" y="3198206"/>
              <a:ext cx="2736304" cy="1749280"/>
            </a:xfrm>
            <a:prstGeom prst="ellipse">
              <a:avLst/>
            </a:prstGeom>
            <a:solidFill>
              <a:srgbClr val="FFFF99"/>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smtClean="0">
                  <a:solidFill>
                    <a:schemeClr val="tx1"/>
                  </a:solidFill>
                  <a:latin typeface="Times New Roman" pitchFamily="18" charset="0"/>
                  <a:cs typeface="Times New Roman" pitchFamily="18" charset="0"/>
                </a:rPr>
                <a:t>Behavioral</a:t>
              </a:r>
            </a:p>
            <a:p>
              <a:pPr algn="ctr"/>
              <a:r>
                <a:rPr lang="en-US" altLang="zh-TW" sz="2800" dirty="0" smtClean="0">
                  <a:solidFill>
                    <a:schemeClr val="tx1"/>
                  </a:solidFill>
                  <a:latin typeface="Times New Roman" pitchFamily="18" charset="0"/>
                  <a:cs typeface="Times New Roman" pitchFamily="18" charset="0"/>
                </a:rPr>
                <a:t>Factors</a:t>
              </a:r>
              <a:endParaRPr lang="zh-TW" altLang="en-US" sz="3200" dirty="0">
                <a:solidFill>
                  <a:schemeClr val="tx1"/>
                </a:solidFill>
                <a:latin typeface="Times New Roman" pitchFamily="18" charset="0"/>
                <a:cs typeface="Times New Roman" pitchFamily="18" charset="0"/>
              </a:endParaRPr>
            </a:p>
          </p:txBody>
        </p:sp>
        <p:sp>
          <p:nvSpPr>
            <p:cNvPr id="7" name="橢圓 6"/>
            <p:cNvSpPr/>
            <p:nvPr/>
          </p:nvSpPr>
          <p:spPr>
            <a:xfrm>
              <a:off x="2843808" y="5066235"/>
              <a:ext cx="3312368" cy="1689905"/>
            </a:xfrm>
            <a:prstGeom prst="ellipse">
              <a:avLst/>
            </a:prstGeom>
            <a:solidFill>
              <a:srgbClr val="FFFF99"/>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smtClean="0">
                  <a:solidFill>
                    <a:schemeClr val="tx1"/>
                  </a:solidFill>
                  <a:latin typeface="Times New Roman" pitchFamily="18" charset="0"/>
                  <a:cs typeface="Times New Roman" pitchFamily="18" charset="0"/>
                </a:rPr>
                <a:t>Environmental</a:t>
              </a:r>
            </a:p>
            <a:p>
              <a:pPr algn="ctr"/>
              <a:r>
                <a:rPr lang="en-US" altLang="zh-TW" sz="2800" dirty="0" smtClean="0">
                  <a:solidFill>
                    <a:schemeClr val="tx1"/>
                  </a:solidFill>
                  <a:latin typeface="Times New Roman" pitchFamily="18" charset="0"/>
                  <a:cs typeface="Times New Roman" pitchFamily="18" charset="0"/>
                </a:rPr>
                <a:t>Factors</a:t>
              </a:r>
              <a:endParaRPr lang="zh-TW" altLang="en-US" sz="2800" dirty="0">
                <a:solidFill>
                  <a:schemeClr val="tx1"/>
                </a:solidFill>
                <a:latin typeface="Times New Roman" pitchFamily="18" charset="0"/>
                <a:cs typeface="Times New Roman" pitchFamily="18" charset="0"/>
              </a:endParaRPr>
            </a:p>
          </p:txBody>
        </p:sp>
        <p:cxnSp>
          <p:nvCxnSpPr>
            <p:cNvPr id="8" name="直線單箭頭接點 7"/>
            <p:cNvCxnSpPr/>
            <p:nvPr/>
          </p:nvCxnSpPr>
          <p:spPr>
            <a:xfrm>
              <a:off x="2411760" y="5006860"/>
              <a:ext cx="504056" cy="475000"/>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單箭頭接點 8"/>
            <p:cNvCxnSpPr/>
            <p:nvPr/>
          </p:nvCxnSpPr>
          <p:spPr>
            <a:xfrm flipH="1" flipV="1">
              <a:off x="2555776" y="4888109"/>
              <a:ext cx="504056" cy="475000"/>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flipV="1">
              <a:off x="5868144" y="4828734"/>
              <a:ext cx="504056" cy="475000"/>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flipH="1">
              <a:off x="6012160" y="4947484"/>
              <a:ext cx="504056" cy="475000"/>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a:off x="3563888" y="4056859"/>
              <a:ext cx="2160240" cy="0"/>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flipH="1">
              <a:off x="3491880" y="4234984"/>
              <a:ext cx="2232248" cy="0"/>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143000"/>
          </a:xfrm>
        </p:spPr>
        <p:txBody>
          <a:bodyPr>
            <a:normAutofit/>
          </a:bodyPr>
          <a:lstStyle/>
          <a:p>
            <a:r>
              <a:rPr lang="en-US" altLang="zh-TW" sz="4800" b="1" dirty="0" smtClean="0">
                <a:latin typeface="Times New Roman" pitchFamily="18" charset="0"/>
                <a:cs typeface="Times New Roman" pitchFamily="18" charset="0"/>
              </a:rPr>
              <a:t>Difference of Culture</a:t>
            </a:r>
            <a:endParaRPr lang="zh-TW" altLang="en-US" sz="4800" b="1"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971600" y="836712"/>
            <a:ext cx="7272808" cy="3888432"/>
          </a:xfrm>
          <a:prstGeom prst="rect">
            <a:avLst/>
          </a:prstGeom>
          <a:noFill/>
          <a:ln w="9525">
            <a:noFill/>
            <a:miter lim="800000"/>
            <a:headEnd/>
            <a:tailEnd/>
          </a:ln>
        </p:spPr>
      </p:pic>
      <p:sp>
        <p:nvSpPr>
          <p:cNvPr id="7" name="文字方塊 6"/>
          <p:cNvSpPr txBox="1"/>
          <p:nvPr/>
        </p:nvSpPr>
        <p:spPr>
          <a:xfrm>
            <a:off x="1115616" y="4581128"/>
            <a:ext cx="7128792" cy="1938992"/>
          </a:xfrm>
          <a:prstGeom prst="rect">
            <a:avLst/>
          </a:prstGeom>
          <a:noFill/>
        </p:spPr>
        <p:txBody>
          <a:bodyPr wrap="square" rtlCol="0">
            <a:spAutoFit/>
          </a:bodyPr>
          <a:lstStyle/>
          <a:p>
            <a:pPr algn="just"/>
            <a:r>
              <a:rPr lang="en-US" altLang="zh-TW" sz="2400" dirty="0" smtClean="0">
                <a:latin typeface="Times New Roman" pitchFamily="18" charset="0"/>
                <a:cs typeface="Times New Roman" pitchFamily="18" charset="0"/>
              </a:rPr>
              <a:t>The individual psychological factors, including how a person builds interpersonal relationship between self and the public, may affect the interaction between the individual and society subconsciously (Cross, Hardin, &amp; </a:t>
            </a:r>
            <a:r>
              <a:rPr lang="en-US" altLang="zh-TW" sz="2400" dirty="0" err="1" smtClean="0">
                <a:latin typeface="Times New Roman" pitchFamily="18" charset="0"/>
                <a:cs typeface="Times New Roman" pitchFamily="18" charset="0"/>
              </a:rPr>
              <a:t>Gercek</a:t>
            </a:r>
            <a:r>
              <a:rPr lang="en-US" altLang="zh-TW" sz="2400" dirty="0" smtClean="0">
                <a:latin typeface="Times New Roman" pitchFamily="18" charset="0"/>
                <a:cs typeface="Times New Roman" pitchFamily="18" charset="0"/>
              </a:rPr>
              <a:t>-Swing, 2010).</a:t>
            </a:r>
            <a:endParaRPr lang="zh-TW" alt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143000"/>
          </a:xfrm>
        </p:spPr>
        <p:txBody>
          <a:bodyPr/>
          <a:lstStyle/>
          <a:p>
            <a:r>
              <a:rPr lang="en-US" altLang="zh-TW" b="1" dirty="0" smtClean="0">
                <a:latin typeface="Times New Roman" pitchFamily="18" charset="0"/>
                <a:cs typeface="Times New Roman" pitchFamily="18" charset="0"/>
              </a:rPr>
              <a:t>Independent and Interdependent</a:t>
            </a:r>
            <a:endParaRPr lang="zh-TW" altLang="en-US" b="1" dirty="0"/>
          </a:p>
        </p:txBody>
      </p:sp>
      <p:sp>
        <p:nvSpPr>
          <p:cNvPr id="5" name="矩形 4"/>
          <p:cNvSpPr/>
          <p:nvPr/>
        </p:nvSpPr>
        <p:spPr>
          <a:xfrm>
            <a:off x="827584" y="980728"/>
            <a:ext cx="7488832" cy="1938992"/>
          </a:xfrm>
          <a:prstGeom prst="rect">
            <a:avLst/>
          </a:prstGeom>
        </p:spPr>
        <p:txBody>
          <a:bodyPr wrap="square">
            <a:spAutoFit/>
          </a:bodyPr>
          <a:lstStyle/>
          <a:p>
            <a:pPr algn="just"/>
            <a:r>
              <a:rPr lang="en-US" altLang="zh-TW" sz="2400" dirty="0" smtClean="0">
                <a:latin typeface="Times New Roman" pitchFamily="18" charset="0"/>
                <a:cs typeface="Times New Roman" pitchFamily="18" charset="0"/>
              </a:rPr>
              <a:t>The definition of the conception of self-construal that frequency of contact with individuals and groups would use different forms to display a person’s thoughts, feelings and behavioral responses.</a:t>
            </a:r>
            <a:r>
              <a:rPr lang="en-US" altLang="zh-TW" sz="2400" dirty="0" smtClean="0"/>
              <a:t> (Markus &amp; </a:t>
            </a:r>
            <a:r>
              <a:rPr lang="en-US" altLang="zh-TW" sz="2400" dirty="0" err="1" smtClean="0"/>
              <a:t>Kitayama</a:t>
            </a:r>
            <a:r>
              <a:rPr lang="en-US" altLang="zh-TW" sz="2400" dirty="0" smtClean="0"/>
              <a:t>, 1991; Singelis,1994).</a:t>
            </a:r>
            <a:endParaRPr lang="zh-TW" altLang="en-US" sz="2400"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611560" y="2492896"/>
            <a:ext cx="8064896" cy="4365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龍騰四海">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龍騰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龍騰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Dragon</Template>
  <TotalTime>3356</TotalTime>
  <Words>840</Words>
  <Application>Microsoft Office PowerPoint</Application>
  <PresentationFormat>如螢幕大小 (4:3)</PresentationFormat>
  <Paragraphs>195</Paragraphs>
  <Slides>30</Slides>
  <Notes>1</Notes>
  <HiddenSlides>0</HiddenSlides>
  <MMClips>0</MMClips>
  <ScaleCrop>false</ScaleCrop>
  <HeadingPairs>
    <vt:vector size="4" baseType="variant">
      <vt:variant>
        <vt:lpstr>佈景主題</vt:lpstr>
      </vt:variant>
      <vt:variant>
        <vt:i4>1</vt:i4>
      </vt:variant>
      <vt:variant>
        <vt:lpstr>投影片標題</vt:lpstr>
      </vt:variant>
      <vt:variant>
        <vt:i4>30</vt:i4>
      </vt:variant>
    </vt:vector>
  </HeadingPairs>
  <TitlesOfParts>
    <vt:vector size="31" baseType="lpstr">
      <vt:lpstr>龍騰四海</vt:lpstr>
      <vt:lpstr>Utilizing social media to engage students to in an ESP learning program</vt:lpstr>
      <vt:lpstr>Introduction</vt:lpstr>
      <vt:lpstr>Research background </vt:lpstr>
      <vt:lpstr>投影片 4</vt:lpstr>
      <vt:lpstr>Purpose of study</vt:lpstr>
      <vt:lpstr>Literature Review</vt:lpstr>
      <vt:lpstr>Theoretical Basis：Triadic Reciprocal Determinism</vt:lpstr>
      <vt:lpstr>Difference of Culture</vt:lpstr>
      <vt:lpstr>Independent and Interdependent</vt:lpstr>
      <vt:lpstr>ESP learner’s Interactivity </vt:lpstr>
      <vt:lpstr>Using social media to help foreign language learners </vt:lpstr>
      <vt:lpstr>Advantages of  utilizing technology to help learning</vt:lpstr>
      <vt:lpstr>Research model and hypotheses</vt:lpstr>
      <vt:lpstr>投影片 14</vt:lpstr>
      <vt:lpstr>投影片 15</vt:lpstr>
      <vt:lpstr>投影片 16</vt:lpstr>
      <vt:lpstr>投影片 17</vt:lpstr>
      <vt:lpstr>Result</vt:lpstr>
      <vt:lpstr>Measures</vt:lpstr>
      <vt:lpstr>投影片 20</vt:lpstr>
      <vt:lpstr>投影片 21</vt:lpstr>
      <vt:lpstr>投影片 22</vt:lpstr>
      <vt:lpstr>投影片 23</vt:lpstr>
      <vt:lpstr>投影片 24</vt:lpstr>
      <vt:lpstr>投影片 25</vt:lpstr>
      <vt:lpstr>Discussion and Suggestion</vt:lpstr>
      <vt:lpstr>Discussion</vt:lpstr>
      <vt:lpstr>Suggestion</vt:lpstr>
      <vt:lpstr>投影片 29</vt:lpstr>
      <vt:lpstr>投影片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小屁豬</dc:creator>
  <cp:lastModifiedBy>user</cp:lastModifiedBy>
  <cp:revision>116</cp:revision>
  <dcterms:created xsi:type="dcterms:W3CDTF">2015-12-07T09:56:34Z</dcterms:created>
  <dcterms:modified xsi:type="dcterms:W3CDTF">2016-12-05T15:23:34Z</dcterms:modified>
</cp:coreProperties>
</file>